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69" r:id="rId3"/>
    <p:sldId id="270" r:id="rId4"/>
    <p:sldId id="258" r:id="rId5"/>
    <p:sldId id="259" r:id="rId6"/>
    <p:sldId id="260" r:id="rId7"/>
    <p:sldId id="261" r:id="rId8"/>
    <p:sldId id="262" r:id="rId9"/>
    <p:sldId id="274" r:id="rId10"/>
    <p:sldId id="264" r:id="rId11"/>
    <p:sldId id="265" r:id="rId12"/>
    <p:sldId id="271" r:id="rId13"/>
    <p:sldId id="267" r:id="rId14"/>
    <p:sldId id="268" r:id="rId15"/>
  </p:sldIdLst>
  <p:sldSz cx="9144000" cy="6858000" type="screen4x3"/>
  <p:notesSz cx="6858000" cy="9144000"/>
  <p:embeddedFontLst>
    <p:embeddedFont>
      <p:font typeface="Twinkl" pitchFamily="2" charset="77"/>
      <p:regular r:id="rId17"/>
      <p:bold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7" userDrawn="1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5420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476">
          <p15:clr>
            <a:srgbClr val="A4A3A4"/>
          </p15:clr>
        </p15:guide>
        <p15:guide id="8" orient="horz" pos="482">
          <p15:clr>
            <a:srgbClr val="A4A3A4"/>
          </p15:clr>
        </p15:guide>
        <p15:guide id="9" orient="horz" pos="3838">
          <p15:clr>
            <a:srgbClr val="A4A3A4"/>
          </p15:clr>
        </p15:guide>
        <p15:guide id="10" pos="5284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gHcVwpflS2o37tkSbAmb+hACJh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7D14"/>
    <a:srgbClr val="249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A1FFCCA-14E2-43BB-BDDC-66983730E9F7}">
  <a:tblStyle styleId="{CA1FFCCA-14E2-43BB-BDDC-66983730E9F7}" styleName="Table_0">
    <a:wholeTbl>
      <a:tcTxStyle b="off" i="off">
        <a:font>
          <a:latin typeface="Twinkl"/>
          <a:ea typeface="Twinkl"/>
          <a:cs typeface="Twink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AE8EE"/>
          </a:solidFill>
        </a:fill>
      </a:tcStyle>
    </a:wholeTbl>
    <a:band1H>
      <a:tcTxStyle/>
      <a:tcStyle>
        <a:tcBdr/>
        <a:fill>
          <a:solidFill>
            <a:srgbClr val="F4CDDB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4CDDB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Twinkl"/>
          <a:ea typeface="Twinkl"/>
          <a:cs typeface="Twink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Twinkl"/>
          <a:ea typeface="Twinkl"/>
          <a:cs typeface="Twink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Twinkl"/>
          <a:ea typeface="Twinkl"/>
          <a:cs typeface="Twink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Twinkl"/>
          <a:ea typeface="Twinkl"/>
          <a:cs typeface="Twink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06"/>
    <p:restoredTop sz="94719"/>
  </p:normalViewPr>
  <p:slideViewPr>
    <p:cSldViewPr snapToGrid="0">
      <p:cViewPr>
        <p:scale>
          <a:sx n="191" d="100"/>
          <a:sy n="191" d="100"/>
        </p:scale>
        <p:origin x="144" y="-1480"/>
      </p:cViewPr>
      <p:guideLst>
        <p:guide orient="horz" pos="2160"/>
        <p:guide pos="2880"/>
        <p:guide pos="317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>
          <a:extLst>
            <a:ext uri="{FF2B5EF4-FFF2-40B4-BE49-F238E27FC236}">
              <a16:creationId xmlns:a16="http://schemas.microsoft.com/office/drawing/2014/main" id="{89784EF9-51C3-D011-59FC-2DDCA3D7B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:notes">
            <a:extLst>
              <a:ext uri="{FF2B5EF4-FFF2-40B4-BE49-F238E27FC236}">
                <a16:creationId xmlns:a16="http://schemas.microsoft.com/office/drawing/2014/main" id="{9E494066-AF00-1528-97EE-F92E6904FAC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1" name="Google Shape;31;p2:notes">
            <a:extLst>
              <a:ext uri="{FF2B5EF4-FFF2-40B4-BE49-F238E27FC236}">
                <a16:creationId xmlns:a16="http://schemas.microsoft.com/office/drawing/2014/main" id="{FC7193B8-0550-014D-3277-978F833622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3088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>
          <a:extLst>
            <a:ext uri="{FF2B5EF4-FFF2-40B4-BE49-F238E27FC236}">
              <a16:creationId xmlns:a16="http://schemas.microsoft.com/office/drawing/2014/main" id="{C30C7A2C-54C5-E8B4-7AE2-0189C8FDE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:notes">
            <a:extLst>
              <a:ext uri="{FF2B5EF4-FFF2-40B4-BE49-F238E27FC236}">
                <a16:creationId xmlns:a16="http://schemas.microsoft.com/office/drawing/2014/main" id="{727A2729-6685-3935-2CFD-AB0864175F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2:notes">
            <a:extLst>
              <a:ext uri="{FF2B5EF4-FFF2-40B4-BE49-F238E27FC236}">
                <a16:creationId xmlns:a16="http://schemas.microsoft.com/office/drawing/2014/main" id="{3335481E-E89B-F62C-91A6-81EC79BBA4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1025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>
          <a:extLst>
            <a:ext uri="{FF2B5EF4-FFF2-40B4-BE49-F238E27FC236}">
              <a16:creationId xmlns:a16="http://schemas.microsoft.com/office/drawing/2014/main" id="{AB4DF076-D24B-B86F-0C1D-7480CA3F0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:notes">
            <a:extLst>
              <a:ext uri="{FF2B5EF4-FFF2-40B4-BE49-F238E27FC236}">
                <a16:creationId xmlns:a16="http://schemas.microsoft.com/office/drawing/2014/main" id="{0AEBA0B0-D097-486D-568E-F1BF724BA6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8:notes">
            <a:extLst>
              <a:ext uri="{FF2B5EF4-FFF2-40B4-BE49-F238E27FC236}">
                <a16:creationId xmlns:a16="http://schemas.microsoft.com/office/drawing/2014/main" id="{A45803B5-59CC-FE4A-5FD0-46009C0B6A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565691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>
          <a:extLst>
            <a:ext uri="{FF2B5EF4-FFF2-40B4-BE49-F238E27FC236}">
              <a16:creationId xmlns:a16="http://schemas.microsoft.com/office/drawing/2014/main" id="{8F9337F7-489F-0607-96E5-C65910F28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1:notes">
            <a:extLst>
              <a:ext uri="{FF2B5EF4-FFF2-40B4-BE49-F238E27FC236}">
                <a16:creationId xmlns:a16="http://schemas.microsoft.com/office/drawing/2014/main" id="{C2101423-9EFF-782F-7018-0807033855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9" name="Google Shape;309;p11:notes">
            <a:extLst>
              <a:ext uri="{FF2B5EF4-FFF2-40B4-BE49-F238E27FC236}">
                <a16:creationId xmlns:a16="http://schemas.microsoft.com/office/drawing/2014/main" id="{6A008803-25DD-07FF-7376-547351A827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89964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resources/teens-browse-by-level-esl-resources/browse-by-type-teens-esl-resources/games-teens-browse-by-age-esl-resources" TargetMode="Externa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resources/esl-resources" TargetMode="Externa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5">
            <a:hlinkClick r:id="rId3"/>
          </p:cNvPr>
          <p:cNvSpPr/>
          <p:nvPr/>
        </p:nvSpPr>
        <p:spPr>
          <a:xfrm>
            <a:off x="4137660" y="5561814"/>
            <a:ext cx="868680" cy="553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5">
            <a:hlinkClick r:id="rId4"/>
          </p:cNvPr>
          <p:cNvSpPr/>
          <p:nvPr/>
        </p:nvSpPr>
        <p:spPr>
          <a:xfrm>
            <a:off x="168442" y="6015789"/>
            <a:ext cx="1002632" cy="665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/>
          <p:nvPr/>
        </p:nvSpPr>
        <p:spPr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lt1">
              <a:alpha val="89803"/>
            </a:schemeClr>
          </a:solidFill>
          <a:ln w="25400" cap="rnd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7" name="Google Shape;17;p16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oundRect">
            <a:avLst>
              <a:gd name="adj" fmla="val 9641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40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7">
            <a:hlinkClick r:id="rId3"/>
          </p:cNvPr>
          <p:cNvSpPr/>
          <p:nvPr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7">
            <a:hlinkClick r:id="rId4"/>
          </p:cNvPr>
          <p:cNvSpPr/>
          <p:nvPr/>
        </p:nvSpPr>
        <p:spPr>
          <a:xfrm>
            <a:off x="168442" y="6015789"/>
            <a:ext cx="1002632" cy="665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ith Box">
  <p:cSld name="Title Slide with Box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/>
          <p:nvPr/>
        </p:nvSpPr>
        <p:spPr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lt1">
              <a:alpha val="89803"/>
            </a:schemeClr>
          </a:solidFill>
          <a:ln w="25400" cap="rnd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23" name="Google Shape;23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72497" y="5734211"/>
            <a:ext cx="576495" cy="580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ims Slide">
  <p:cSld name="Aims Slid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7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4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C1C1C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4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>
          <a:extLst>
            <a:ext uri="{FF2B5EF4-FFF2-40B4-BE49-F238E27FC236}">
              <a16:creationId xmlns:a16="http://schemas.microsoft.com/office/drawing/2014/main" id="{27A2A7BE-C432-C106-8F15-1155309DA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Oval 66">
            <a:extLst>
              <a:ext uri="{FF2B5EF4-FFF2-40B4-BE49-F238E27FC236}">
                <a16:creationId xmlns:a16="http://schemas.microsoft.com/office/drawing/2014/main" id="{A5291343-1C80-0559-0BFE-A59871849F00}"/>
              </a:ext>
            </a:extLst>
          </p:cNvPr>
          <p:cNvSpPr/>
          <p:nvPr/>
        </p:nvSpPr>
        <p:spPr>
          <a:xfrm>
            <a:off x="1620035" y="3538143"/>
            <a:ext cx="936104" cy="936104"/>
          </a:xfrm>
          <a:prstGeom prst="ellipse">
            <a:avLst/>
          </a:prstGeom>
          <a:solidFill>
            <a:srgbClr val="249E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9AD2CDD3-B2A3-159E-BF4C-C372A210279E}"/>
              </a:ext>
            </a:extLst>
          </p:cNvPr>
          <p:cNvSpPr/>
          <p:nvPr/>
        </p:nvSpPr>
        <p:spPr>
          <a:xfrm>
            <a:off x="7347893" y="4125284"/>
            <a:ext cx="936104" cy="936104"/>
          </a:xfrm>
          <a:prstGeom prst="ellipse">
            <a:avLst/>
          </a:prstGeom>
          <a:solidFill>
            <a:srgbClr val="249E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sp>
        <p:nvSpPr>
          <p:cNvPr id="33" name="Google Shape;33;p2">
            <a:extLst>
              <a:ext uri="{FF2B5EF4-FFF2-40B4-BE49-F238E27FC236}">
                <a16:creationId xmlns:a16="http://schemas.microsoft.com/office/drawing/2014/main" id="{2124B745-A337-A233-81BD-30E509CA2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62" y="631295"/>
            <a:ext cx="8220075" cy="994306"/>
          </a:xfrm>
          <a:prstGeom prst="roundRect">
            <a:avLst>
              <a:gd name="adj" fmla="val 9641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/>
          <a:p>
            <a:pPr lvl="0" algn="ctr">
              <a:buSzPts val="3600"/>
            </a:pPr>
            <a:r>
              <a:rPr lang="en-GB" sz="3600" dirty="0">
                <a:latin typeface="Twinkl" pitchFamily="2" charset="0"/>
              </a:rPr>
              <a:t>Vocabulary Review</a:t>
            </a:r>
            <a:br>
              <a:rPr lang="en-GB" sz="3600" dirty="0">
                <a:latin typeface="Twinkl" pitchFamily="2" charset="0"/>
                <a:sym typeface="Arial"/>
              </a:rPr>
            </a:br>
            <a:r>
              <a:rPr lang="en-GB" sz="2800" dirty="0">
                <a:solidFill>
                  <a:srgbClr val="249ECE"/>
                </a:solidFill>
                <a:latin typeface="Twinkl" pitchFamily="2" charset="0"/>
                <a:sym typeface="Arial"/>
              </a:rPr>
              <a:t>Match the sentences to the pictures.</a:t>
            </a:r>
            <a:endParaRPr sz="3600" dirty="0">
              <a:solidFill>
                <a:srgbClr val="249ECE"/>
              </a:solidFill>
              <a:latin typeface="Twinkl" pitchFamily="2" charset="0"/>
              <a:sym typeface="Arial"/>
            </a:endParaRPr>
          </a:p>
        </p:txBody>
      </p:sp>
      <p:pic>
        <p:nvPicPr>
          <p:cNvPr id="39" name="Google Shape;39;p2">
            <a:extLst>
              <a:ext uri="{FF2B5EF4-FFF2-40B4-BE49-F238E27FC236}">
                <a16:creationId xmlns:a16="http://schemas.microsoft.com/office/drawing/2014/main" id="{B549467C-E0B5-C164-A4B8-5538D1EB050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22552" y="3584675"/>
            <a:ext cx="595432" cy="2167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2">
            <a:extLst>
              <a:ext uri="{FF2B5EF4-FFF2-40B4-BE49-F238E27FC236}">
                <a16:creationId xmlns:a16="http://schemas.microsoft.com/office/drawing/2014/main" id="{C95E1843-7FD4-DB3A-9668-AAC643884E7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96946" y="3153156"/>
            <a:ext cx="706165" cy="1843387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2">
            <a:extLst>
              <a:ext uri="{FF2B5EF4-FFF2-40B4-BE49-F238E27FC236}">
                <a16:creationId xmlns:a16="http://schemas.microsoft.com/office/drawing/2014/main" id="{7EE275C3-52DE-B9F0-2C78-92E2702B3E78}"/>
              </a:ext>
            </a:extLst>
          </p:cNvPr>
          <p:cNvSpPr/>
          <p:nvPr/>
        </p:nvSpPr>
        <p:spPr>
          <a:xfrm>
            <a:off x="3353400" y="5171440"/>
            <a:ext cx="2437200" cy="495108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 dirty="0">
                <a:solidFill>
                  <a:schemeClr val="lt1"/>
                </a:solidFill>
                <a:latin typeface="Twinkl" pitchFamily="2" charset="0"/>
                <a:sym typeface="Arial"/>
              </a:rPr>
              <a:t>She has long hair.</a:t>
            </a:r>
            <a:endParaRPr dirty="0">
              <a:latin typeface="Twinkl" pitchFamily="2" charset="0"/>
            </a:endParaRPr>
          </a:p>
        </p:txBody>
      </p:sp>
      <p:sp>
        <p:nvSpPr>
          <p:cNvPr id="49" name="Google Shape;49;p2">
            <a:extLst>
              <a:ext uri="{FF2B5EF4-FFF2-40B4-BE49-F238E27FC236}">
                <a16:creationId xmlns:a16="http://schemas.microsoft.com/office/drawing/2014/main" id="{FEBAAB85-D548-3462-31A5-6B7BFA6EFF16}"/>
              </a:ext>
            </a:extLst>
          </p:cNvPr>
          <p:cNvSpPr/>
          <p:nvPr/>
        </p:nvSpPr>
        <p:spPr>
          <a:xfrm>
            <a:off x="3353400" y="2015917"/>
            <a:ext cx="2437200" cy="495108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 dirty="0">
                <a:solidFill>
                  <a:schemeClr val="lt1"/>
                </a:solidFill>
                <a:latin typeface="Twinkl" pitchFamily="2" charset="0"/>
                <a:sym typeface="Arial"/>
              </a:rPr>
              <a:t>She has short hair.</a:t>
            </a:r>
            <a:endParaRPr dirty="0">
              <a:latin typeface="Twinkl" pitchFamily="2" charset="0"/>
            </a:endParaRPr>
          </a:p>
        </p:txBody>
      </p:sp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613FCA75-A9C7-1B18-3DCA-9A0F59961F2E}"/>
              </a:ext>
            </a:extLst>
          </p:cNvPr>
          <p:cNvSpPr/>
          <p:nvPr/>
        </p:nvSpPr>
        <p:spPr>
          <a:xfrm>
            <a:off x="3353400" y="3593679"/>
            <a:ext cx="2437200" cy="495108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chemeClr val="lt1"/>
                </a:solidFill>
                <a:latin typeface="Twinkl" pitchFamily="2" charset="0"/>
                <a:sym typeface="Arial"/>
              </a:rPr>
              <a:t>She’s tall.</a:t>
            </a:r>
            <a:endParaRPr>
              <a:latin typeface="Twinkl" pitchFamily="2" charset="0"/>
            </a:endParaRPr>
          </a:p>
        </p:txBody>
      </p:sp>
      <p:sp>
        <p:nvSpPr>
          <p:cNvPr id="53" name="Google Shape;53;p2">
            <a:extLst>
              <a:ext uri="{FF2B5EF4-FFF2-40B4-BE49-F238E27FC236}">
                <a16:creationId xmlns:a16="http://schemas.microsoft.com/office/drawing/2014/main" id="{EB5AC244-2C2C-7C72-4709-48852766D10C}"/>
              </a:ext>
            </a:extLst>
          </p:cNvPr>
          <p:cNvSpPr/>
          <p:nvPr/>
        </p:nvSpPr>
        <p:spPr>
          <a:xfrm>
            <a:off x="3353400" y="4382560"/>
            <a:ext cx="2437200" cy="495108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 dirty="0">
                <a:solidFill>
                  <a:schemeClr val="lt1"/>
                </a:solidFill>
                <a:latin typeface="Twinkl" pitchFamily="2" charset="0"/>
                <a:sym typeface="Arial"/>
              </a:rPr>
              <a:t>She’s short.</a:t>
            </a:r>
            <a:endParaRPr dirty="0">
              <a:latin typeface="Twinkl" pitchFamily="2" charset="0"/>
            </a:endParaRPr>
          </a:p>
        </p:txBody>
      </p:sp>
      <p:sp>
        <p:nvSpPr>
          <p:cNvPr id="54" name="Google Shape;54;p2">
            <a:extLst>
              <a:ext uri="{FF2B5EF4-FFF2-40B4-BE49-F238E27FC236}">
                <a16:creationId xmlns:a16="http://schemas.microsoft.com/office/drawing/2014/main" id="{E87D26C3-28BB-8D9E-EAA9-F59FA5DAE85C}"/>
              </a:ext>
            </a:extLst>
          </p:cNvPr>
          <p:cNvSpPr/>
          <p:nvPr/>
        </p:nvSpPr>
        <p:spPr>
          <a:xfrm>
            <a:off x="3353400" y="2804798"/>
            <a:ext cx="2437200" cy="495108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chemeClr val="lt1"/>
                </a:solidFill>
                <a:latin typeface="Twinkl" pitchFamily="2" charset="0"/>
                <a:sym typeface="Arial"/>
              </a:rPr>
              <a:t>He’s young.</a:t>
            </a:r>
            <a:endParaRPr dirty="0">
              <a:latin typeface="Twinkl" pitchFamily="2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9B91089-D7C7-42B2-E5EA-15D601F2288F}"/>
              </a:ext>
            </a:extLst>
          </p:cNvPr>
          <p:cNvCxnSpPr>
            <a:cxnSpLocks/>
            <a:stCxn id="49" idx="3"/>
            <a:endCxn id="35" idx="1"/>
          </p:cNvCxnSpPr>
          <p:nvPr/>
        </p:nvCxnSpPr>
        <p:spPr>
          <a:xfrm>
            <a:off x="5790600" y="2263471"/>
            <a:ext cx="1250782" cy="23786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BB1FB0F-369D-38A5-427D-5086109789AE}"/>
              </a:ext>
            </a:extLst>
          </p:cNvPr>
          <p:cNvCxnSpPr>
            <a:cxnSpLocks/>
            <a:stCxn id="52" idx="3"/>
            <a:endCxn id="39" idx="1"/>
          </p:cNvCxnSpPr>
          <p:nvPr/>
        </p:nvCxnSpPr>
        <p:spPr>
          <a:xfrm>
            <a:off x="5790600" y="3841233"/>
            <a:ext cx="1731952" cy="82729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6C5C1C5-C878-1547-4B45-60C698FF1E83}"/>
              </a:ext>
            </a:extLst>
          </p:cNvPr>
          <p:cNvCxnSpPr>
            <a:cxnSpLocks/>
            <a:stCxn id="54" idx="1"/>
            <a:endCxn id="38" idx="3"/>
          </p:cNvCxnSpPr>
          <p:nvPr/>
        </p:nvCxnSpPr>
        <p:spPr>
          <a:xfrm flipH="1" flipV="1">
            <a:off x="1518677" y="2420891"/>
            <a:ext cx="1834723" cy="63146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2A645AF-46EB-B366-16FB-F79966FE6BED}"/>
              </a:ext>
            </a:extLst>
          </p:cNvPr>
          <p:cNvCxnSpPr>
            <a:cxnSpLocks/>
            <a:stCxn id="53" idx="1"/>
            <a:endCxn id="40" idx="3"/>
          </p:cNvCxnSpPr>
          <p:nvPr/>
        </p:nvCxnSpPr>
        <p:spPr>
          <a:xfrm flipH="1" flipV="1">
            <a:off x="2403111" y="4074850"/>
            <a:ext cx="950289" cy="55526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EAFCEF8-66FB-AB87-D4BB-4B0CB2E2A848}"/>
              </a:ext>
            </a:extLst>
          </p:cNvPr>
          <p:cNvCxnSpPr>
            <a:cxnSpLocks/>
            <a:stCxn id="48" idx="1"/>
            <a:endCxn id="34" idx="3"/>
          </p:cNvCxnSpPr>
          <p:nvPr/>
        </p:nvCxnSpPr>
        <p:spPr>
          <a:xfrm flipH="1">
            <a:off x="1963840" y="5418994"/>
            <a:ext cx="1389560" cy="13986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Freeform 29">
            <a:extLst>
              <a:ext uri="{FF2B5EF4-FFF2-40B4-BE49-F238E27FC236}">
                <a16:creationId xmlns:a16="http://schemas.microsoft.com/office/drawing/2014/main" id="{CB1203F4-CA4D-14B9-4362-36C36C5C387A}"/>
              </a:ext>
            </a:extLst>
          </p:cNvPr>
          <p:cNvSpPr/>
          <p:nvPr/>
        </p:nvSpPr>
        <p:spPr>
          <a:xfrm rot="10800000">
            <a:off x="6976514" y="2438401"/>
            <a:ext cx="1183864" cy="583475"/>
          </a:xfrm>
          <a:custGeom>
            <a:avLst/>
            <a:gdLst>
              <a:gd name="connsiteX0" fmla="*/ 0 w 1183864"/>
              <a:gd name="connsiteY0" fmla="*/ 0 h 583475"/>
              <a:gd name="connsiteX1" fmla="*/ 1183864 w 1183864"/>
              <a:gd name="connsiteY1" fmla="*/ 0 h 583475"/>
              <a:gd name="connsiteX2" fmla="*/ 1172767 w 1183864"/>
              <a:gd name="connsiteY2" fmla="*/ 110081 h 583475"/>
              <a:gd name="connsiteX3" fmla="*/ 591932 w 1183864"/>
              <a:gd name="connsiteY3" fmla="*/ 583475 h 583475"/>
              <a:gd name="connsiteX4" fmla="*/ 11097 w 1183864"/>
              <a:gd name="connsiteY4" fmla="*/ 110081 h 58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3864" h="583475">
                <a:moveTo>
                  <a:pt x="0" y="0"/>
                </a:moveTo>
                <a:lnTo>
                  <a:pt x="1183864" y="0"/>
                </a:lnTo>
                <a:lnTo>
                  <a:pt x="1172767" y="110081"/>
                </a:lnTo>
                <a:cubicBezTo>
                  <a:pt x="1117483" y="380247"/>
                  <a:pt x="878441" y="583475"/>
                  <a:pt x="591932" y="583475"/>
                </a:cubicBezTo>
                <a:cubicBezTo>
                  <a:pt x="305423" y="583475"/>
                  <a:pt x="66381" y="380247"/>
                  <a:pt x="11097" y="110081"/>
                </a:cubicBezTo>
                <a:close/>
              </a:path>
            </a:pathLst>
          </a:custGeom>
          <a:solidFill>
            <a:srgbClr val="249E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T"/>
          </a:p>
        </p:txBody>
      </p:sp>
      <p:pic>
        <p:nvPicPr>
          <p:cNvPr id="35" name="Google Shape;35;p2">
            <a:extLst>
              <a:ext uri="{FF2B5EF4-FFF2-40B4-BE49-F238E27FC236}">
                <a16:creationId xmlns:a16="http://schemas.microsoft.com/office/drawing/2014/main" id="{70687BA6-077B-4D06-4A1A-AB7DF572E37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41382" y="1979739"/>
            <a:ext cx="1085711" cy="104319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Freeform 30">
            <a:extLst>
              <a:ext uri="{FF2B5EF4-FFF2-40B4-BE49-F238E27FC236}">
                <a16:creationId xmlns:a16="http://schemas.microsoft.com/office/drawing/2014/main" id="{B0FEB2B7-3EF9-0C1B-3A14-33FE55ACD304}"/>
              </a:ext>
            </a:extLst>
          </p:cNvPr>
          <p:cNvSpPr/>
          <p:nvPr/>
        </p:nvSpPr>
        <p:spPr>
          <a:xfrm rot="10800000">
            <a:off x="755650" y="5416451"/>
            <a:ext cx="1372352" cy="676373"/>
          </a:xfrm>
          <a:custGeom>
            <a:avLst/>
            <a:gdLst>
              <a:gd name="connsiteX0" fmla="*/ 0 w 1183864"/>
              <a:gd name="connsiteY0" fmla="*/ 0 h 583475"/>
              <a:gd name="connsiteX1" fmla="*/ 1183864 w 1183864"/>
              <a:gd name="connsiteY1" fmla="*/ 0 h 583475"/>
              <a:gd name="connsiteX2" fmla="*/ 1172767 w 1183864"/>
              <a:gd name="connsiteY2" fmla="*/ 110081 h 583475"/>
              <a:gd name="connsiteX3" fmla="*/ 591932 w 1183864"/>
              <a:gd name="connsiteY3" fmla="*/ 583475 h 583475"/>
              <a:gd name="connsiteX4" fmla="*/ 11097 w 1183864"/>
              <a:gd name="connsiteY4" fmla="*/ 110081 h 58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3864" h="583475">
                <a:moveTo>
                  <a:pt x="0" y="0"/>
                </a:moveTo>
                <a:lnTo>
                  <a:pt x="1183864" y="0"/>
                </a:lnTo>
                <a:lnTo>
                  <a:pt x="1172767" y="110081"/>
                </a:lnTo>
                <a:cubicBezTo>
                  <a:pt x="1117483" y="380247"/>
                  <a:pt x="878441" y="583475"/>
                  <a:pt x="591932" y="583475"/>
                </a:cubicBezTo>
                <a:cubicBezTo>
                  <a:pt x="305423" y="583475"/>
                  <a:pt x="66381" y="380247"/>
                  <a:pt x="11097" y="110081"/>
                </a:cubicBezTo>
                <a:close/>
              </a:path>
            </a:pathLst>
          </a:custGeom>
          <a:solidFill>
            <a:srgbClr val="249E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T"/>
          </a:p>
        </p:txBody>
      </p:sp>
      <p:pic>
        <p:nvPicPr>
          <p:cNvPr id="34" name="Google Shape;34;p2">
            <a:extLst>
              <a:ext uri="{FF2B5EF4-FFF2-40B4-BE49-F238E27FC236}">
                <a16:creationId xmlns:a16="http://schemas.microsoft.com/office/drawing/2014/main" id="{74A1B350-21E4-8B2E-7EA6-A1594CAADBB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71886" y="5024846"/>
            <a:ext cx="991954" cy="1068024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Freeform 46">
            <a:extLst>
              <a:ext uri="{FF2B5EF4-FFF2-40B4-BE49-F238E27FC236}">
                <a16:creationId xmlns:a16="http://schemas.microsoft.com/office/drawing/2014/main" id="{5C55C711-2EC9-6A84-2433-75BB8FAA0216}"/>
              </a:ext>
            </a:extLst>
          </p:cNvPr>
          <p:cNvSpPr/>
          <p:nvPr/>
        </p:nvSpPr>
        <p:spPr>
          <a:xfrm rot="10800000">
            <a:off x="755650" y="2468345"/>
            <a:ext cx="1099227" cy="541762"/>
          </a:xfrm>
          <a:custGeom>
            <a:avLst/>
            <a:gdLst>
              <a:gd name="connsiteX0" fmla="*/ 0 w 1183864"/>
              <a:gd name="connsiteY0" fmla="*/ 0 h 583475"/>
              <a:gd name="connsiteX1" fmla="*/ 1183864 w 1183864"/>
              <a:gd name="connsiteY1" fmla="*/ 0 h 583475"/>
              <a:gd name="connsiteX2" fmla="*/ 1172767 w 1183864"/>
              <a:gd name="connsiteY2" fmla="*/ 110081 h 583475"/>
              <a:gd name="connsiteX3" fmla="*/ 591932 w 1183864"/>
              <a:gd name="connsiteY3" fmla="*/ 583475 h 583475"/>
              <a:gd name="connsiteX4" fmla="*/ 11097 w 1183864"/>
              <a:gd name="connsiteY4" fmla="*/ 110081 h 58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3864" h="583475">
                <a:moveTo>
                  <a:pt x="0" y="0"/>
                </a:moveTo>
                <a:lnTo>
                  <a:pt x="1183864" y="0"/>
                </a:lnTo>
                <a:lnTo>
                  <a:pt x="1172767" y="110081"/>
                </a:lnTo>
                <a:cubicBezTo>
                  <a:pt x="1117483" y="380247"/>
                  <a:pt x="878441" y="583475"/>
                  <a:pt x="591932" y="583475"/>
                </a:cubicBezTo>
                <a:cubicBezTo>
                  <a:pt x="305423" y="583475"/>
                  <a:pt x="66381" y="380247"/>
                  <a:pt x="11097" y="110081"/>
                </a:cubicBezTo>
                <a:close/>
              </a:path>
            </a:pathLst>
          </a:custGeom>
          <a:solidFill>
            <a:srgbClr val="249E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T"/>
          </a:p>
        </p:txBody>
      </p:sp>
      <p:pic>
        <p:nvPicPr>
          <p:cNvPr id="38" name="Google Shape;38;p2">
            <a:extLst>
              <a:ext uri="{FF2B5EF4-FFF2-40B4-BE49-F238E27FC236}">
                <a16:creationId xmlns:a16="http://schemas.microsoft.com/office/drawing/2014/main" id="{5AF36FC8-E5B7-2C34-E0BA-2DCCD6D08C2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45424" y="1828799"/>
            <a:ext cx="573253" cy="11841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2905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>
          <a:extLst>
            <a:ext uri="{FF2B5EF4-FFF2-40B4-BE49-F238E27FC236}">
              <a16:creationId xmlns:a16="http://schemas.microsoft.com/office/drawing/2014/main" id="{6CB5A539-13F0-4754-B32D-AC53D5734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val 43">
            <a:extLst>
              <a:ext uri="{FF2B5EF4-FFF2-40B4-BE49-F238E27FC236}">
                <a16:creationId xmlns:a16="http://schemas.microsoft.com/office/drawing/2014/main" id="{55B2CA29-4076-A582-E4FD-CC76FDC42991}"/>
              </a:ext>
            </a:extLst>
          </p:cNvPr>
          <p:cNvSpPr/>
          <p:nvPr/>
        </p:nvSpPr>
        <p:spPr>
          <a:xfrm>
            <a:off x="1090645" y="2671870"/>
            <a:ext cx="936104" cy="936104"/>
          </a:xfrm>
          <a:prstGeom prst="ellipse">
            <a:avLst/>
          </a:prstGeom>
          <a:solidFill>
            <a:srgbClr val="249E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A3EEEE52-634D-54C9-26B5-2BB14E690472}"/>
              </a:ext>
            </a:extLst>
          </p:cNvPr>
          <p:cNvSpPr/>
          <p:nvPr/>
        </p:nvSpPr>
        <p:spPr>
          <a:xfrm rot="10800000">
            <a:off x="7090138" y="3854370"/>
            <a:ext cx="1183864" cy="583475"/>
          </a:xfrm>
          <a:custGeom>
            <a:avLst/>
            <a:gdLst>
              <a:gd name="connsiteX0" fmla="*/ 0 w 1183864"/>
              <a:gd name="connsiteY0" fmla="*/ 0 h 583475"/>
              <a:gd name="connsiteX1" fmla="*/ 1183864 w 1183864"/>
              <a:gd name="connsiteY1" fmla="*/ 0 h 583475"/>
              <a:gd name="connsiteX2" fmla="*/ 1172767 w 1183864"/>
              <a:gd name="connsiteY2" fmla="*/ 110081 h 583475"/>
              <a:gd name="connsiteX3" fmla="*/ 591932 w 1183864"/>
              <a:gd name="connsiteY3" fmla="*/ 583475 h 583475"/>
              <a:gd name="connsiteX4" fmla="*/ 11097 w 1183864"/>
              <a:gd name="connsiteY4" fmla="*/ 110081 h 58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3864" h="583475">
                <a:moveTo>
                  <a:pt x="0" y="0"/>
                </a:moveTo>
                <a:lnTo>
                  <a:pt x="1183864" y="0"/>
                </a:lnTo>
                <a:lnTo>
                  <a:pt x="1172767" y="110081"/>
                </a:lnTo>
                <a:cubicBezTo>
                  <a:pt x="1117483" y="380247"/>
                  <a:pt x="878441" y="583475"/>
                  <a:pt x="591932" y="583475"/>
                </a:cubicBezTo>
                <a:cubicBezTo>
                  <a:pt x="305423" y="583475"/>
                  <a:pt x="66381" y="380247"/>
                  <a:pt x="11097" y="110081"/>
                </a:cubicBezTo>
                <a:close/>
              </a:path>
            </a:pathLst>
          </a:custGeom>
          <a:solidFill>
            <a:srgbClr val="249E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T"/>
          </a:p>
        </p:txBody>
      </p:sp>
      <p:sp>
        <p:nvSpPr>
          <p:cNvPr id="33" name="Google Shape;33;p2">
            <a:extLst>
              <a:ext uri="{FF2B5EF4-FFF2-40B4-BE49-F238E27FC236}">
                <a16:creationId xmlns:a16="http://schemas.microsoft.com/office/drawing/2014/main" id="{4231A383-437A-86FA-913F-0F6BEA54E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62" y="631295"/>
            <a:ext cx="8220075" cy="994306"/>
          </a:xfrm>
          <a:prstGeom prst="roundRect">
            <a:avLst>
              <a:gd name="adj" fmla="val 9641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/>
          <a:p>
            <a:pPr lvl="0" algn="ctr">
              <a:buSzPts val="3600"/>
            </a:pPr>
            <a:r>
              <a:rPr lang="en-GB" sz="3600" dirty="0">
                <a:latin typeface="Twinkl" pitchFamily="2" charset="0"/>
              </a:rPr>
              <a:t>Vocabulary Review</a:t>
            </a:r>
            <a:br>
              <a:rPr lang="en-GB" sz="3600" dirty="0">
                <a:latin typeface="Twinkl" pitchFamily="2" charset="0"/>
                <a:sym typeface="Arial"/>
              </a:rPr>
            </a:br>
            <a:r>
              <a:rPr lang="en-GB" sz="2800" dirty="0">
                <a:solidFill>
                  <a:srgbClr val="249ECE"/>
                </a:solidFill>
                <a:latin typeface="Twinkl" pitchFamily="2" charset="0"/>
                <a:sym typeface="Arial"/>
              </a:rPr>
              <a:t>Match the sentences to the pictures.</a:t>
            </a:r>
            <a:endParaRPr sz="3600" dirty="0">
              <a:solidFill>
                <a:srgbClr val="249ECE"/>
              </a:solidFill>
              <a:latin typeface="Twinkl" pitchFamily="2" charset="0"/>
              <a:sym typeface="Arial"/>
            </a:endParaRPr>
          </a:p>
        </p:txBody>
      </p:sp>
      <p:sp>
        <p:nvSpPr>
          <p:cNvPr id="50" name="Google Shape;50;p2">
            <a:extLst>
              <a:ext uri="{FF2B5EF4-FFF2-40B4-BE49-F238E27FC236}">
                <a16:creationId xmlns:a16="http://schemas.microsoft.com/office/drawing/2014/main" id="{C108C6EA-104F-92B0-20EB-1362E9E1185E}"/>
              </a:ext>
            </a:extLst>
          </p:cNvPr>
          <p:cNvSpPr/>
          <p:nvPr/>
        </p:nvSpPr>
        <p:spPr>
          <a:xfrm>
            <a:off x="3353400" y="2082306"/>
            <a:ext cx="2437200" cy="495108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 dirty="0">
                <a:solidFill>
                  <a:schemeClr val="lt1"/>
                </a:solidFill>
                <a:latin typeface="Twinkl" pitchFamily="2" charset="0"/>
                <a:sym typeface="Arial"/>
              </a:rPr>
              <a:t>He has curly hair.</a:t>
            </a:r>
            <a:endParaRPr dirty="0">
              <a:latin typeface="Twinkl" pitchFamily="2" charset="0"/>
            </a:endParaRPr>
          </a:p>
        </p:txBody>
      </p:sp>
      <p:sp>
        <p:nvSpPr>
          <p:cNvPr id="51" name="Google Shape;51;p2">
            <a:extLst>
              <a:ext uri="{FF2B5EF4-FFF2-40B4-BE49-F238E27FC236}">
                <a16:creationId xmlns:a16="http://schemas.microsoft.com/office/drawing/2014/main" id="{8A8C0886-5AF5-F481-9E4F-6BAE5402C56C}"/>
              </a:ext>
            </a:extLst>
          </p:cNvPr>
          <p:cNvSpPr/>
          <p:nvPr/>
        </p:nvSpPr>
        <p:spPr>
          <a:xfrm>
            <a:off x="3353637" y="5249374"/>
            <a:ext cx="2437200" cy="495108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chemeClr val="lt1"/>
                </a:solidFill>
                <a:latin typeface="Twinkl" pitchFamily="2" charset="0"/>
                <a:sym typeface="Arial"/>
              </a:rPr>
              <a:t>She has straight hair.</a:t>
            </a:r>
            <a:endParaRPr>
              <a:latin typeface="Twinkl" pitchFamily="2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B173241-482F-B38E-D040-111350A905C6}"/>
              </a:ext>
            </a:extLst>
          </p:cNvPr>
          <p:cNvCxnSpPr>
            <a:cxnSpLocks/>
            <a:stCxn id="51" idx="3"/>
          </p:cNvCxnSpPr>
          <p:nvPr/>
        </p:nvCxnSpPr>
        <p:spPr>
          <a:xfrm>
            <a:off x="5790837" y="5496928"/>
            <a:ext cx="1297652" cy="11038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11A36D5-E8A7-78C6-B9AA-D832268C8749}"/>
              </a:ext>
            </a:extLst>
          </p:cNvPr>
          <p:cNvCxnSpPr>
            <a:cxnSpLocks/>
            <a:stCxn id="50" idx="1"/>
            <a:endCxn id="36" idx="3"/>
          </p:cNvCxnSpPr>
          <p:nvPr/>
        </p:nvCxnSpPr>
        <p:spPr>
          <a:xfrm flipH="1">
            <a:off x="1832186" y="2329860"/>
            <a:ext cx="1521214" cy="326013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Google Shape;64;p3">
            <a:extLst>
              <a:ext uri="{FF2B5EF4-FFF2-40B4-BE49-F238E27FC236}">
                <a16:creationId xmlns:a16="http://schemas.microsoft.com/office/drawing/2014/main" id="{D9F2B3D7-25E0-BB46-05B9-D35B7410650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06754" y="2173763"/>
            <a:ext cx="732994" cy="215644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77;p3">
            <a:extLst>
              <a:ext uri="{FF2B5EF4-FFF2-40B4-BE49-F238E27FC236}">
                <a16:creationId xmlns:a16="http://schemas.microsoft.com/office/drawing/2014/main" id="{64537D55-3B11-EAC3-FB70-407EB47F43BF}"/>
              </a:ext>
            </a:extLst>
          </p:cNvPr>
          <p:cNvSpPr/>
          <p:nvPr/>
        </p:nvSpPr>
        <p:spPr>
          <a:xfrm>
            <a:off x="3353637" y="2874073"/>
            <a:ext cx="2436726" cy="495108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 dirty="0">
                <a:solidFill>
                  <a:schemeClr val="lt1"/>
                </a:solidFill>
                <a:latin typeface="Twinkl" pitchFamily="2" charset="0"/>
                <a:sym typeface="Arial"/>
              </a:rPr>
              <a:t>She has blonde hair.</a:t>
            </a:r>
            <a:endParaRPr dirty="0">
              <a:latin typeface="Twinkl" pitchFamily="2" charset="0"/>
            </a:endParaRPr>
          </a:p>
        </p:txBody>
      </p:sp>
      <p:sp>
        <p:nvSpPr>
          <p:cNvPr id="10" name="Google Shape;78;p3">
            <a:extLst>
              <a:ext uri="{FF2B5EF4-FFF2-40B4-BE49-F238E27FC236}">
                <a16:creationId xmlns:a16="http://schemas.microsoft.com/office/drawing/2014/main" id="{A726F277-B18A-9974-B471-157C6D1F0DF8}"/>
              </a:ext>
            </a:extLst>
          </p:cNvPr>
          <p:cNvSpPr/>
          <p:nvPr/>
        </p:nvSpPr>
        <p:spPr>
          <a:xfrm>
            <a:off x="3399340" y="4457607"/>
            <a:ext cx="2345321" cy="495108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 dirty="0">
                <a:solidFill>
                  <a:schemeClr val="lt1"/>
                </a:solidFill>
                <a:latin typeface="Twinkl" pitchFamily="2" charset="0"/>
                <a:sym typeface="Arial"/>
              </a:rPr>
              <a:t>He has a beard. </a:t>
            </a:r>
            <a:endParaRPr dirty="0">
              <a:latin typeface="Twinkl" pitchFamily="2" charset="0"/>
            </a:endParaRPr>
          </a:p>
        </p:txBody>
      </p:sp>
      <p:sp>
        <p:nvSpPr>
          <p:cNvPr id="12" name="Google Shape;79;p3">
            <a:extLst>
              <a:ext uri="{FF2B5EF4-FFF2-40B4-BE49-F238E27FC236}">
                <a16:creationId xmlns:a16="http://schemas.microsoft.com/office/drawing/2014/main" id="{41896788-0A38-7AB5-CFEE-53D273E10093}"/>
              </a:ext>
            </a:extLst>
          </p:cNvPr>
          <p:cNvSpPr/>
          <p:nvPr/>
        </p:nvSpPr>
        <p:spPr>
          <a:xfrm>
            <a:off x="3822869" y="3665840"/>
            <a:ext cx="1498263" cy="495108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chemeClr val="lt1"/>
                </a:solidFill>
                <a:latin typeface="Twinkl" pitchFamily="2" charset="0"/>
                <a:sym typeface="Arial"/>
              </a:rPr>
              <a:t>She is slim. </a:t>
            </a:r>
            <a:endParaRPr>
              <a:latin typeface="Twinkl" pitchFamily="2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5170CEC-966C-CF31-C947-0D1E6CFC2F32}"/>
              </a:ext>
            </a:extLst>
          </p:cNvPr>
          <p:cNvCxnSpPr>
            <a:cxnSpLocks/>
            <a:stCxn id="9" idx="3"/>
            <a:endCxn id="4" idx="1"/>
          </p:cNvCxnSpPr>
          <p:nvPr/>
        </p:nvCxnSpPr>
        <p:spPr>
          <a:xfrm flipV="1">
            <a:off x="5790363" y="2467808"/>
            <a:ext cx="1597675" cy="653819"/>
          </a:xfrm>
          <a:prstGeom prst="straightConnector1">
            <a:avLst/>
          </a:prstGeom>
          <a:ln w="25400">
            <a:solidFill>
              <a:srgbClr val="E77D1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24B5EF5-349E-3C21-5835-6FFE79719EFF}"/>
              </a:ext>
            </a:extLst>
          </p:cNvPr>
          <p:cNvCxnSpPr>
            <a:cxnSpLocks/>
            <a:stCxn id="12" idx="1"/>
          </p:cNvCxnSpPr>
          <p:nvPr/>
        </p:nvCxnSpPr>
        <p:spPr>
          <a:xfrm flipH="1" flipV="1">
            <a:off x="2036064" y="3345833"/>
            <a:ext cx="1786805" cy="567561"/>
          </a:xfrm>
          <a:prstGeom prst="straightConnector1">
            <a:avLst/>
          </a:prstGeom>
          <a:ln w="25400">
            <a:solidFill>
              <a:srgbClr val="E77D1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oogle Shape;60;p3">
            <a:extLst>
              <a:ext uri="{FF2B5EF4-FFF2-40B4-BE49-F238E27FC236}">
                <a16:creationId xmlns:a16="http://schemas.microsoft.com/office/drawing/2014/main" id="{593A8F58-0A3F-B607-C577-A65EC0D285D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30013" t="-423" r="3793" b="80885"/>
          <a:stretch/>
        </p:blipFill>
        <p:spPr>
          <a:xfrm>
            <a:off x="7095345" y="3528174"/>
            <a:ext cx="1216291" cy="90672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A7663384-C4C7-B9B6-8F8E-830D71249B0C}"/>
              </a:ext>
            </a:extLst>
          </p:cNvPr>
          <p:cNvSpPr/>
          <p:nvPr/>
        </p:nvSpPr>
        <p:spPr>
          <a:xfrm rot="10800000">
            <a:off x="7322796" y="2324777"/>
            <a:ext cx="1183864" cy="583475"/>
          </a:xfrm>
          <a:custGeom>
            <a:avLst/>
            <a:gdLst>
              <a:gd name="connsiteX0" fmla="*/ 0 w 1183864"/>
              <a:gd name="connsiteY0" fmla="*/ 0 h 583475"/>
              <a:gd name="connsiteX1" fmla="*/ 1183864 w 1183864"/>
              <a:gd name="connsiteY1" fmla="*/ 0 h 583475"/>
              <a:gd name="connsiteX2" fmla="*/ 1172767 w 1183864"/>
              <a:gd name="connsiteY2" fmla="*/ 110081 h 583475"/>
              <a:gd name="connsiteX3" fmla="*/ 591932 w 1183864"/>
              <a:gd name="connsiteY3" fmla="*/ 583475 h 583475"/>
              <a:gd name="connsiteX4" fmla="*/ 11097 w 1183864"/>
              <a:gd name="connsiteY4" fmla="*/ 110081 h 58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3864" h="583475">
                <a:moveTo>
                  <a:pt x="0" y="0"/>
                </a:moveTo>
                <a:lnTo>
                  <a:pt x="1183864" y="0"/>
                </a:lnTo>
                <a:lnTo>
                  <a:pt x="1172767" y="110081"/>
                </a:lnTo>
                <a:cubicBezTo>
                  <a:pt x="1117483" y="380247"/>
                  <a:pt x="878441" y="583475"/>
                  <a:pt x="591932" y="583475"/>
                </a:cubicBezTo>
                <a:cubicBezTo>
                  <a:pt x="305423" y="583475"/>
                  <a:pt x="66381" y="380247"/>
                  <a:pt x="11097" y="110081"/>
                </a:cubicBezTo>
                <a:close/>
              </a:path>
            </a:pathLst>
          </a:custGeom>
          <a:solidFill>
            <a:srgbClr val="249E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T"/>
          </a:p>
        </p:txBody>
      </p:sp>
      <p:pic>
        <p:nvPicPr>
          <p:cNvPr id="4" name="Google Shape;63;p3">
            <a:extLst>
              <a:ext uri="{FF2B5EF4-FFF2-40B4-BE49-F238E27FC236}">
                <a16:creationId xmlns:a16="http://schemas.microsoft.com/office/drawing/2014/main" id="{EB48178F-945E-A1BE-5B8C-AE028BA1E68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-1388" t="21" r="1388" b="77625"/>
          <a:stretch/>
        </p:blipFill>
        <p:spPr>
          <a:xfrm>
            <a:off x="7388038" y="2028395"/>
            <a:ext cx="1568791" cy="878826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433421B4-BBEC-4DC1-D163-C4736BA8D7D7}"/>
              </a:ext>
            </a:extLst>
          </p:cNvPr>
          <p:cNvSpPr/>
          <p:nvPr/>
        </p:nvSpPr>
        <p:spPr>
          <a:xfrm rot="10800000">
            <a:off x="7090138" y="5517232"/>
            <a:ext cx="1183864" cy="583475"/>
          </a:xfrm>
          <a:custGeom>
            <a:avLst/>
            <a:gdLst>
              <a:gd name="connsiteX0" fmla="*/ 0 w 1183864"/>
              <a:gd name="connsiteY0" fmla="*/ 0 h 583475"/>
              <a:gd name="connsiteX1" fmla="*/ 1183864 w 1183864"/>
              <a:gd name="connsiteY1" fmla="*/ 0 h 583475"/>
              <a:gd name="connsiteX2" fmla="*/ 1172767 w 1183864"/>
              <a:gd name="connsiteY2" fmla="*/ 110081 h 583475"/>
              <a:gd name="connsiteX3" fmla="*/ 591932 w 1183864"/>
              <a:gd name="connsiteY3" fmla="*/ 583475 h 583475"/>
              <a:gd name="connsiteX4" fmla="*/ 11097 w 1183864"/>
              <a:gd name="connsiteY4" fmla="*/ 110081 h 58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3864" h="583475">
                <a:moveTo>
                  <a:pt x="0" y="0"/>
                </a:moveTo>
                <a:lnTo>
                  <a:pt x="1183864" y="0"/>
                </a:lnTo>
                <a:lnTo>
                  <a:pt x="1172767" y="110081"/>
                </a:lnTo>
                <a:cubicBezTo>
                  <a:pt x="1117483" y="380247"/>
                  <a:pt x="878441" y="583475"/>
                  <a:pt x="591932" y="583475"/>
                </a:cubicBezTo>
                <a:cubicBezTo>
                  <a:pt x="305423" y="583475"/>
                  <a:pt x="66381" y="380247"/>
                  <a:pt x="11097" y="110081"/>
                </a:cubicBezTo>
                <a:close/>
              </a:path>
            </a:pathLst>
          </a:custGeom>
          <a:solidFill>
            <a:srgbClr val="249E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T"/>
          </a:p>
        </p:txBody>
      </p:sp>
      <p:pic>
        <p:nvPicPr>
          <p:cNvPr id="37" name="Google Shape;37;p2">
            <a:extLst>
              <a:ext uri="{FF2B5EF4-FFF2-40B4-BE49-F238E27FC236}">
                <a16:creationId xmlns:a16="http://schemas.microsoft.com/office/drawing/2014/main" id="{13559D11-CD7C-9962-15B3-EBF3872B3C9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16202" y="5022761"/>
            <a:ext cx="928669" cy="1070064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0DDB19D5-8882-12D2-C051-57AF640F383D}"/>
              </a:ext>
            </a:extLst>
          </p:cNvPr>
          <p:cNvSpPr/>
          <p:nvPr/>
        </p:nvSpPr>
        <p:spPr>
          <a:xfrm rot="10800000">
            <a:off x="755650" y="5509350"/>
            <a:ext cx="1183864" cy="583475"/>
          </a:xfrm>
          <a:custGeom>
            <a:avLst/>
            <a:gdLst>
              <a:gd name="connsiteX0" fmla="*/ 0 w 1183864"/>
              <a:gd name="connsiteY0" fmla="*/ 0 h 583475"/>
              <a:gd name="connsiteX1" fmla="*/ 1183864 w 1183864"/>
              <a:gd name="connsiteY1" fmla="*/ 0 h 583475"/>
              <a:gd name="connsiteX2" fmla="*/ 1172767 w 1183864"/>
              <a:gd name="connsiteY2" fmla="*/ 110081 h 583475"/>
              <a:gd name="connsiteX3" fmla="*/ 591932 w 1183864"/>
              <a:gd name="connsiteY3" fmla="*/ 583475 h 583475"/>
              <a:gd name="connsiteX4" fmla="*/ 11097 w 1183864"/>
              <a:gd name="connsiteY4" fmla="*/ 110081 h 58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3864" h="583475">
                <a:moveTo>
                  <a:pt x="0" y="0"/>
                </a:moveTo>
                <a:lnTo>
                  <a:pt x="1183864" y="0"/>
                </a:lnTo>
                <a:lnTo>
                  <a:pt x="1172767" y="110081"/>
                </a:lnTo>
                <a:cubicBezTo>
                  <a:pt x="1117483" y="380247"/>
                  <a:pt x="878441" y="583475"/>
                  <a:pt x="591932" y="583475"/>
                </a:cubicBezTo>
                <a:cubicBezTo>
                  <a:pt x="305423" y="583475"/>
                  <a:pt x="66381" y="380247"/>
                  <a:pt x="11097" y="110081"/>
                </a:cubicBezTo>
                <a:close/>
              </a:path>
            </a:pathLst>
          </a:custGeom>
          <a:solidFill>
            <a:srgbClr val="249E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T"/>
          </a:p>
        </p:txBody>
      </p:sp>
      <p:pic>
        <p:nvPicPr>
          <p:cNvPr id="36" name="Google Shape;36;p2">
            <a:extLst>
              <a:ext uri="{FF2B5EF4-FFF2-40B4-BE49-F238E27FC236}">
                <a16:creationId xmlns:a16="http://schemas.microsoft.com/office/drawing/2014/main" id="{F68C9F98-F890-6C1A-362C-FA8E4B36E1B8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32384" y="5087155"/>
            <a:ext cx="999802" cy="10056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48F9703-2113-18E0-22CE-77E677A31FCF}"/>
              </a:ext>
            </a:extLst>
          </p:cNvPr>
          <p:cNvCxnSpPr>
            <a:cxnSpLocks/>
            <a:stCxn id="10" idx="3"/>
            <a:endCxn id="21" idx="1"/>
          </p:cNvCxnSpPr>
          <p:nvPr/>
        </p:nvCxnSpPr>
        <p:spPr>
          <a:xfrm flipV="1">
            <a:off x="5744661" y="3981536"/>
            <a:ext cx="1350684" cy="72362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9651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val 51">
            <a:extLst>
              <a:ext uri="{FF2B5EF4-FFF2-40B4-BE49-F238E27FC236}">
                <a16:creationId xmlns:a16="http://schemas.microsoft.com/office/drawing/2014/main" id="{FA2FB713-F5DC-5A0D-509D-AC89AD9C8AB3}"/>
              </a:ext>
            </a:extLst>
          </p:cNvPr>
          <p:cNvSpPr/>
          <p:nvPr/>
        </p:nvSpPr>
        <p:spPr>
          <a:xfrm>
            <a:off x="6804248" y="4217735"/>
            <a:ext cx="1267166" cy="1267166"/>
          </a:xfrm>
          <a:prstGeom prst="ellipse">
            <a:avLst/>
          </a:prstGeom>
          <a:solidFill>
            <a:srgbClr val="249E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7CC498D1-30E1-1101-E6C1-82B4F3728B6D}"/>
              </a:ext>
            </a:extLst>
          </p:cNvPr>
          <p:cNvSpPr/>
          <p:nvPr/>
        </p:nvSpPr>
        <p:spPr>
          <a:xfrm rot="10800000">
            <a:off x="842277" y="4812631"/>
            <a:ext cx="1308545" cy="644925"/>
          </a:xfrm>
          <a:custGeom>
            <a:avLst/>
            <a:gdLst>
              <a:gd name="connsiteX0" fmla="*/ 0 w 1183864"/>
              <a:gd name="connsiteY0" fmla="*/ 0 h 583475"/>
              <a:gd name="connsiteX1" fmla="*/ 1183864 w 1183864"/>
              <a:gd name="connsiteY1" fmla="*/ 0 h 583475"/>
              <a:gd name="connsiteX2" fmla="*/ 1172767 w 1183864"/>
              <a:gd name="connsiteY2" fmla="*/ 110081 h 583475"/>
              <a:gd name="connsiteX3" fmla="*/ 591932 w 1183864"/>
              <a:gd name="connsiteY3" fmla="*/ 583475 h 583475"/>
              <a:gd name="connsiteX4" fmla="*/ 11097 w 1183864"/>
              <a:gd name="connsiteY4" fmla="*/ 110081 h 58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3864" h="583475">
                <a:moveTo>
                  <a:pt x="0" y="0"/>
                </a:moveTo>
                <a:lnTo>
                  <a:pt x="1183864" y="0"/>
                </a:lnTo>
                <a:lnTo>
                  <a:pt x="1172767" y="110081"/>
                </a:lnTo>
                <a:cubicBezTo>
                  <a:pt x="1117483" y="380247"/>
                  <a:pt x="878441" y="583475"/>
                  <a:pt x="591932" y="583475"/>
                </a:cubicBezTo>
                <a:cubicBezTo>
                  <a:pt x="305423" y="583475"/>
                  <a:pt x="66381" y="380247"/>
                  <a:pt x="11097" y="110081"/>
                </a:cubicBezTo>
                <a:close/>
              </a:path>
            </a:pathLst>
          </a:custGeom>
          <a:solidFill>
            <a:srgbClr val="249E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T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203D2A7A-6FA0-5B6E-86F1-063ACFADCDB4}"/>
              </a:ext>
            </a:extLst>
          </p:cNvPr>
          <p:cNvSpPr/>
          <p:nvPr/>
        </p:nvSpPr>
        <p:spPr>
          <a:xfrm rot="10800000">
            <a:off x="6713686" y="2421820"/>
            <a:ext cx="1308545" cy="644925"/>
          </a:xfrm>
          <a:custGeom>
            <a:avLst/>
            <a:gdLst>
              <a:gd name="connsiteX0" fmla="*/ 0 w 1183864"/>
              <a:gd name="connsiteY0" fmla="*/ 0 h 583475"/>
              <a:gd name="connsiteX1" fmla="*/ 1183864 w 1183864"/>
              <a:gd name="connsiteY1" fmla="*/ 0 h 583475"/>
              <a:gd name="connsiteX2" fmla="*/ 1172767 w 1183864"/>
              <a:gd name="connsiteY2" fmla="*/ 110081 h 583475"/>
              <a:gd name="connsiteX3" fmla="*/ 591932 w 1183864"/>
              <a:gd name="connsiteY3" fmla="*/ 583475 h 583475"/>
              <a:gd name="connsiteX4" fmla="*/ 11097 w 1183864"/>
              <a:gd name="connsiteY4" fmla="*/ 110081 h 58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3864" h="583475">
                <a:moveTo>
                  <a:pt x="0" y="0"/>
                </a:moveTo>
                <a:lnTo>
                  <a:pt x="1183864" y="0"/>
                </a:lnTo>
                <a:lnTo>
                  <a:pt x="1172767" y="110081"/>
                </a:lnTo>
                <a:cubicBezTo>
                  <a:pt x="1117483" y="380247"/>
                  <a:pt x="878441" y="583475"/>
                  <a:pt x="591932" y="583475"/>
                </a:cubicBezTo>
                <a:cubicBezTo>
                  <a:pt x="305423" y="583475"/>
                  <a:pt x="66381" y="380247"/>
                  <a:pt x="11097" y="110081"/>
                </a:cubicBezTo>
                <a:close/>
              </a:path>
            </a:pathLst>
          </a:custGeom>
          <a:solidFill>
            <a:srgbClr val="249E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T" dirty="0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6BEC2D36-DA82-9884-5ACC-39E3D9E524B6}"/>
              </a:ext>
            </a:extLst>
          </p:cNvPr>
          <p:cNvSpPr/>
          <p:nvPr/>
        </p:nvSpPr>
        <p:spPr>
          <a:xfrm rot="10800000">
            <a:off x="1015889" y="2402569"/>
            <a:ext cx="1308545" cy="644925"/>
          </a:xfrm>
          <a:custGeom>
            <a:avLst/>
            <a:gdLst>
              <a:gd name="connsiteX0" fmla="*/ 0 w 1183864"/>
              <a:gd name="connsiteY0" fmla="*/ 0 h 583475"/>
              <a:gd name="connsiteX1" fmla="*/ 1183864 w 1183864"/>
              <a:gd name="connsiteY1" fmla="*/ 0 h 583475"/>
              <a:gd name="connsiteX2" fmla="*/ 1172767 w 1183864"/>
              <a:gd name="connsiteY2" fmla="*/ 110081 h 583475"/>
              <a:gd name="connsiteX3" fmla="*/ 591932 w 1183864"/>
              <a:gd name="connsiteY3" fmla="*/ 583475 h 583475"/>
              <a:gd name="connsiteX4" fmla="*/ 11097 w 1183864"/>
              <a:gd name="connsiteY4" fmla="*/ 110081 h 58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3864" h="583475">
                <a:moveTo>
                  <a:pt x="0" y="0"/>
                </a:moveTo>
                <a:lnTo>
                  <a:pt x="1183864" y="0"/>
                </a:lnTo>
                <a:lnTo>
                  <a:pt x="1172767" y="110081"/>
                </a:lnTo>
                <a:cubicBezTo>
                  <a:pt x="1117483" y="380247"/>
                  <a:pt x="878441" y="583475"/>
                  <a:pt x="591932" y="583475"/>
                </a:cubicBezTo>
                <a:cubicBezTo>
                  <a:pt x="305423" y="583475"/>
                  <a:pt x="66381" y="380247"/>
                  <a:pt x="11097" y="110081"/>
                </a:cubicBezTo>
                <a:close/>
              </a:path>
            </a:pathLst>
          </a:custGeom>
          <a:solidFill>
            <a:srgbClr val="249E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PT"/>
          </a:p>
        </p:txBody>
      </p:sp>
      <p:pic>
        <p:nvPicPr>
          <p:cNvPr id="61" name="Google Shape;6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78316" y="3999224"/>
            <a:ext cx="1294531" cy="1780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3"/>
          <p:cNvPicPr preferRelativeResize="0"/>
          <p:nvPr/>
        </p:nvPicPr>
        <p:blipFill rotWithShape="1">
          <a:blip r:embed="rId4">
            <a:alphaModFix/>
          </a:blip>
          <a:srcRect l="2472" t="-985" r="-2472" b="78685"/>
          <a:stretch/>
        </p:blipFill>
        <p:spPr>
          <a:xfrm>
            <a:off x="813400" y="4454225"/>
            <a:ext cx="1357993" cy="1003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3"/>
          <p:cNvPicPr preferRelativeResize="0"/>
          <p:nvPr/>
        </p:nvPicPr>
        <p:blipFill rotWithShape="1">
          <a:blip r:embed="rId5">
            <a:alphaModFix/>
          </a:blip>
          <a:srcRect l="4988" t="-211" r="-4988" b="76512"/>
          <a:stretch/>
        </p:blipFill>
        <p:spPr>
          <a:xfrm>
            <a:off x="6642166" y="1988956"/>
            <a:ext cx="1357994" cy="1074869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3"/>
          <p:cNvSpPr/>
          <p:nvPr/>
        </p:nvSpPr>
        <p:spPr>
          <a:xfrm>
            <a:off x="3850942" y="2359739"/>
            <a:ext cx="1442116" cy="495108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 dirty="0">
                <a:solidFill>
                  <a:schemeClr val="lt1"/>
                </a:solidFill>
                <a:latin typeface="Twinkl" pitchFamily="2" charset="0"/>
                <a:sym typeface="Arial"/>
              </a:rPr>
              <a:t>He’s elderly.</a:t>
            </a:r>
            <a:endParaRPr dirty="0">
              <a:latin typeface="Twinkl" pitchFamily="2" charset="0"/>
            </a:endParaRPr>
          </a:p>
        </p:txBody>
      </p:sp>
      <p:sp>
        <p:nvSpPr>
          <p:cNvPr id="75" name="Google Shape;75;p3"/>
          <p:cNvSpPr/>
          <p:nvPr/>
        </p:nvSpPr>
        <p:spPr>
          <a:xfrm>
            <a:off x="3944771" y="4086661"/>
            <a:ext cx="1254458" cy="495108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chemeClr val="lt1"/>
                </a:solidFill>
                <a:latin typeface="Twinkl" pitchFamily="2" charset="0"/>
                <a:sym typeface="Arial"/>
              </a:rPr>
              <a:t>He’s bald.</a:t>
            </a:r>
            <a:endParaRPr>
              <a:latin typeface="Twinkl" pitchFamily="2" charset="0"/>
            </a:endParaRPr>
          </a:p>
        </p:txBody>
      </p:sp>
      <p:sp>
        <p:nvSpPr>
          <p:cNvPr id="76" name="Google Shape;76;p3"/>
          <p:cNvSpPr/>
          <p:nvPr/>
        </p:nvSpPr>
        <p:spPr>
          <a:xfrm>
            <a:off x="3521661" y="4950123"/>
            <a:ext cx="2100679" cy="495108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 dirty="0">
                <a:solidFill>
                  <a:schemeClr val="lt1"/>
                </a:solidFill>
                <a:latin typeface="Twinkl" pitchFamily="2" charset="0"/>
                <a:sym typeface="Arial"/>
              </a:rPr>
              <a:t>He has dark hair. </a:t>
            </a:r>
            <a:endParaRPr dirty="0">
              <a:latin typeface="Twinkl" pitchFamily="2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4D7619F-ECEC-5F78-1F90-58553D92AB35}"/>
              </a:ext>
            </a:extLst>
          </p:cNvPr>
          <p:cNvCxnSpPr>
            <a:cxnSpLocks/>
            <a:stCxn id="74" idx="3"/>
            <a:endCxn id="52" idx="2"/>
          </p:cNvCxnSpPr>
          <p:nvPr/>
        </p:nvCxnSpPr>
        <p:spPr>
          <a:xfrm>
            <a:off x="5293058" y="2607293"/>
            <a:ext cx="1511190" cy="2244025"/>
          </a:xfrm>
          <a:prstGeom prst="straightConnector1">
            <a:avLst/>
          </a:prstGeom>
          <a:ln w="25400">
            <a:solidFill>
              <a:srgbClr val="E77D1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BFF74E1-F18A-086D-60B3-9F0E03C5D039}"/>
              </a:ext>
            </a:extLst>
          </p:cNvPr>
          <p:cNvCxnSpPr>
            <a:cxnSpLocks/>
            <a:stCxn id="75" idx="1"/>
            <a:endCxn id="62" idx="3"/>
          </p:cNvCxnSpPr>
          <p:nvPr/>
        </p:nvCxnSpPr>
        <p:spPr>
          <a:xfrm flipH="1">
            <a:off x="2171393" y="4334215"/>
            <a:ext cx="1773378" cy="621676"/>
          </a:xfrm>
          <a:prstGeom prst="straightConnector1">
            <a:avLst/>
          </a:prstGeom>
          <a:ln w="25400">
            <a:solidFill>
              <a:srgbClr val="E77D1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9D56FB6-E7E9-62E3-2923-CAAB25B4C84B}"/>
              </a:ext>
            </a:extLst>
          </p:cNvPr>
          <p:cNvCxnSpPr>
            <a:cxnSpLocks/>
            <a:stCxn id="29" idx="1"/>
            <a:endCxn id="28" idx="3"/>
          </p:cNvCxnSpPr>
          <p:nvPr/>
        </p:nvCxnSpPr>
        <p:spPr>
          <a:xfrm flipH="1" flipV="1">
            <a:off x="2408201" y="2486432"/>
            <a:ext cx="991138" cy="984322"/>
          </a:xfrm>
          <a:prstGeom prst="straightConnector1">
            <a:avLst/>
          </a:prstGeom>
          <a:ln w="25400">
            <a:solidFill>
              <a:srgbClr val="E77D1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93E4483-A8C4-8709-E676-7B486AA58B42}"/>
              </a:ext>
            </a:extLst>
          </p:cNvPr>
          <p:cNvCxnSpPr>
            <a:cxnSpLocks/>
            <a:stCxn id="76" idx="3"/>
            <a:endCxn id="66" idx="1"/>
          </p:cNvCxnSpPr>
          <p:nvPr/>
        </p:nvCxnSpPr>
        <p:spPr>
          <a:xfrm flipV="1">
            <a:off x="5622340" y="2526391"/>
            <a:ext cx="1019826" cy="2671286"/>
          </a:xfrm>
          <a:prstGeom prst="straightConnector1">
            <a:avLst/>
          </a:prstGeom>
          <a:ln w="25400">
            <a:solidFill>
              <a:srgbClr val="E77D1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Google Shape;33;p2">
            <a:extLst>
              <a:ext uri="{FF2B5EF4-FFF2-40B4-BE49-F238E27FC236}">
                <a16:creationId xmlns:a16="http://schemas.microsoft.com/office/drawing/2014/main" id="{42162850-29B5-2CD6-2A03-B711FBFA8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62" y="631295"/>
            <a:ext cx="8220075" cy="994306"/>
          </a:xfrm>
          <a:prstGeom prst="roundRect">
            <a:avLst>
              <a:gd name="adj" fmla="val 9641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/>
          <a:p>
            <a:pPr lvl="0" algn="ctr">
              <a:buSzPts val="3600"/>
            </a:pPr>
            <a:r>
              <a:rPr lang="en-GB" sz="3600" dirty="0">
                <a:latin typeface="Twinkl" pitchFamily="2" charset="0"/>
              </a:rPr>
              <a:t>Vocabulary Review</a:t>
            </a:r>
            <a:br>
              <a:rPr lang="en-GB" sz="3600" dirty="0">
                <a:latin typeface="Twinkl" pitchFamily="2" charset="0"/>
                <a:sym typeface="Arial"/>
              </a:rPr>
            </a:br>
            <a:r>
              <a:rPr lang="en-GB" sz="2800" dirty="0">
                <a:solidFill>
                  <a:srgbClr val="249ECE"/>
                </a:solidFill>
                <a:latin typeface="Twinkl" pitchFamily="2" charset="0"/>
                <a:sym typeface="Arial"/>
              </a:rPr>
              <a:t>Match the sentences to the pictures.</a:t>
            </a:r>
            <a:endParaRPr sz="3600" dirty="0">
              <a:solidFill>
                <a:srgbClr val="249ECE"/>
              </a:solidFill>
              <a:latin typeface="Twinkl" pitchFamily="2" charset="0"/>
              <a:sym typeface="Arial"/>
            </a:endParaRPr>
          </a:p>
        </p:txBody>
      </p:sp>
      <p:pic>
        <p:nvPicPr>
          <p:cNvPr id="28" name="Google Shape;65;p3">
            <a:extLst>
              <a:ext uri="{FF2B5EF4-FFF2-40B4-BE49-F238E27FC236}">
                <a16:creationId xmlns:a16="http://schemas.microsoft.com/office/drawing/2014/main" id="{5B76B755-3A87-1871-4786-E2F68DFC606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987" t="-779" r="41629" b="56484"/>
          <a:stretch/>
        </p:blipFill>
        <p:spPr>
          <a:xfrm>
            <a:off x="1022820" y="1928288"/>
            <a:ext cx="1385381" cy="1116287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78;p3">
            <a:extLst>
              <a:ext uri="{FF2B5EF4-FFF2-40B4-BE49-F238E27FC236}">
                <a16:creationId xmlns:a16="http://schemas.microsoft.com/office/drawing/2014/main" id="{184CF494-E280-0038-FAA2-F17C9D46C674}"/>
              </a:ext>
            </a:extLst>
          </p:cNvPr>
          <p:cNvSpPr/>
          <p:nvPr/>
        </p:nvSpPr>
        <p:spPr>
          <a:xfrm>
            <a:off x="3399339" y="3223200"/>
            <a:ext cx="2345321" cy="495108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chemeClr val="lt1"/>
                </a:solidFill>
                <a:latin typeface="Twinkl" pitchFamily="2" charset="0"/>
                <a:sym typeface="Arial"/>
              </a:rPr>
              <a:t>He has a moustache. </a:t>
            </a:r>
            <a:endParaRPr>
              <a:latin typeface="Twinkl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0898" y="4608199"/>
            <a:ext cx="1219101" cy="1605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35167" y="3922595"/>
            <a:ext cx="1366110" cy="1355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31493" y="2916978"/>
            <a:ext cx="1426677" cy="1299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72196" y="3672067"/>
            <a:ext cx="1336644" cy="1541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166659" y="3333533"/>
            <a:ext cx="1295099" cy="1566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58786" y="1793513"/>
            <a:ext cx="1215744" cy="1574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457542" y="1907200"/>
            <a:ext cx="2184677" cy="602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711720" y="2472565"/>
            <a:ext cx="2005052" cy="1528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4"/>
          <p:cNvPicPr preferRelativeResize="0"/>
          <p:nvPr/>
        </p:nvPicPr>
        <p:blipFill rotWithShape="1">
          <a:blip r:embed="rId11">
            <a:alphaModFix/>
          </a:blip>
          <a:srcRect t="20427" b="20428"/>
          <a:stretch/>
        </p:blipFill>
        <p:spPr>
          <a:xfrm>
            <a:off x="5519811" y="4726651"/>
            <a:ext cx="1825881" cy="1528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40875" y="2472565"/>
            <a:ext cx="1836105" cy="85849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4"/>
          <p:cNvSpPr>
            <a:spLocks noGrp="1"/>
          </p:cNvSpPr>
          <p:nvPr>
            <p:ph type="title"/>
          </p:nvPr>
        </p:nvSpPr>
        <p:spPr>
          <a:xfrm>
            <a:off x="461962" y="631295"/>
            <a:ext cx="8220075" cy="994306"/>
          </a:xfrm>
          <a:prstGeom prst="roundRect">
            <a:avLst>
              <a:gd name="adj" fmla="val 9641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3600"/>
              <a:buFont typeface="Arial"/>
              <a:buNone/>
            </a:pPr>
            <a:r>
              <a:rPr lang="en-GB" sz="3600" dirty="0">
                <a:latin typeface="Twinkl" pitchFamily="2" charset="0"/>
                <a:sym typeface="Arial"/>
              </a:rPr>
              <a:t>Vocabulary Review</a:t>
            </a:r>
            <a:br>
              <a:rPr lang="en-GB" sz="3600" dirty="0">
                <a:latin typeface="Twinkl" pitchFamily="2" charset="0"/>
                <a:sym typeface="Arial"/>
              </a:rPr>
            </a:br>
            <a:r>
              <a:rPr lang="en-GB" sz="2300" dirty="0">
                <a:solidFill>
                  <a:srgbClr val="249ECE"/>
                </a:solidFill>
                <a:latin typeface="Twinkl" pitchFamily="2" charset="0"/>
                <a:sym typeface="Arial"/>
              </a:rPr>
              <a:t>Do you know these words? </a:t>
            </a:r>
            <a:endParaRPr sz="2300" dirty="0">
              <a:solidFill>
                <a:srgbClr val="249ECE"/>
              </a:solidFill>
              <a:latin typeface="Twinkl" pitchFamily="2" charset="0"/>
              <a:sym typeface="Arial"/>
            </a:endParaRPr>
          </a:p>
        </p:txBody>
      </p:sp>
      <p:sp>
        <p:nvSpPr>
          <p:cNvPr id="96" name="Google Shape;96;p4"/>
          <p:cNvSpPr/>
          <p:nvPr/>
        </p:nvSpPr>
        <p:spPr>
          <a:xfrm>
            <a:off x="1051625" y="2975974"/>
            <a:ext cx="913143" cy="495108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chemeClr val="lt1"/>
                </a:solidFill>
                <a:latin typeface="Twinkl" pitchFamily="2" charset="0"/>
                <a:sym typeface="Arial"/>
              </a:rPr>
              <a:t>shoes</a:t>
            </a:r>
            <a:endParaRPr sz="1800" b="0" i="0" u="none" strike="noStrike" cap="none">
              <a:solidFill>
                <a:schemeClr val="lt1"/>
              </a:solidFill>
              <a:latin typeface="Twinkl" pitchFamily="2" charset="0"/>
              <a:sym typeface="Arial"/>
            </a:endParaRPr>
          </a:p>
        </p:txBody>
      </p:sp>
      <p:sp>
        <p:nvSpPr>
          <p:cNvPr id="97" name="Google Shape;97;p4"/>
          <p:cNvSpPr/>
          <p:nvPr/>
        </p:nvSpPr>
        <p:spPr>
          <a:xfrm>
            <a:off x="2474148" y="3648867"/>
            <a:ext cx="780176" cy="495108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chemeClr val="lt1"/>
                </a:solidFill>
                <a:latin typeface="Twinkl" pitchFamily="2" charset="0"/>
                <a:sym typeface="Arial"/>
              </a:rPr>
              <a:t>cap</a:t>
            </a:r>
            <a:endParaRPr sz="1800" b="0" i="0" u="none" strike="noStrike" cap="none">
              <a:solidFill>
                <a:schemeClr val="lt1"/>
              </a:solidFill>
              <a:latin typeface="Twinkl" pitchFamily="2" charset="0"/>
              <a:sym typeface="Arial"/>
            </a:endParaRPr>
          </a:p>
        </p:txBody>
      </p:sp>
      <p:sp>
        <p:nvSpPr>
          <p:cNvPr id="98" name="Google Shape;98;p4"/>
          <p:cNvSpPr/>
          <p:nvPr/>
        </p:nvSpPr>
        <p:spPr>
          <a:xfrm>
            <a:off x="1140239" y="4766159"/>
            <a:ext cx="656469" cy="495108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chemeClr val="lt1"/>
                </a:solidFill>
                <a:latin typeface="Twinkl" pitchFamily="2" charset="0"/>
                <a:sym typeface="Arial"/>
              </a:rPr>
              <a:t>hat</a:t>
            </a:r>
            <a:endParaRPr sz="1800" b="0" i="0" u="none" strike="noStrike" cap="none">
              <a:solidFill>
                <a:schemeClr val="lt1"/>
              </a:solidFill>
              <a:latin typeface="Twinkl" pitchFamily="2" charset="0"/>
              <a:sym typeface="Arial"/>
            </a:endParaRPr>
          </a:p>
        </p:txBody>
      </p:sp>
      <p:sp>
        <p:nvSpPr>
          <p:cNvPr id="99" name="Google Shape;99;p4"/>
          <p:cNvSpPr/>
          <p:nvPr/>
        </p:nvSpPr>
        <p:spPr>
          <a:xfrm>
            <a:off x="3294477" y="5493603"/>
            <a:ext cx="861843" cy="495108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chemeClr val="lt1"/>
                </a:solidFill>
                <a:latin typeface="Twinkl" pitchFamily="2" charset="0"/>
                <a:sym typeface="Arial"/>
              </a:rPr>
              <a:t>jacket</a:t>
            </a:r>
            <a:endParaRPr sz="1800" b="0" i="0" u="none" strike="noStrike" cap="none">
              <a:solidFill>
                <a:schemeClr val="lt1"/>
              </a:solidFill>
              <a:latin typeface="Twinkl" pitchFamily="2" charset="0"/>
              <a:sym typeface="Arial"/>
            </a:endParaRPr>
          </a:p>
        </p:txBody>
      </p:sp>
      <p:sp>
        <p:nvSpPr>
          <p:cNvPr id="100" name="Google Shape;100;p4"/>
          <p:cNvSpPr/>
          <p:nvPr/>
        </p:nvSpPr>
        <p:spPr>
          <a:xfrm>
            <a:off x="4491107" y="3799598"/>
            <a:ext cx="1070738" cy="495108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chemeClr val="lt1"/>
                </a:solidFill>
                <a:latin typeface="Twinkl" pitchFamily="2" charset="0"/>
                <a:sym typeface="Arial"/>
              </a:rPr>
              <a:t>trousers</a:t>
            </a:r>
            <a:endParaRPr sz="1800" b="0" i="0" u="none" strike="noStrike" cap="none">
              <a:solidFill>
                <a:schemeClr val="lt1"/>
              </a:solidFill>
              <a:latin typeface="Twinkl" pitchFamily="2" charset="0"/>
              <a:sym typeface="Arial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2576982" y="1833272"/>
            <a:ext cx="966867" cy="495108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 dirty="0">
                <a:solidFill>
                  <a:schemeClr val="lt1"/>
                </a:solidFill>
                <a:latin typeface="Twinkl" pitchFamily="2" charset="0"/>
                <a:sym typeface="Arial"/>
              </a:rPr>
              <a:t>glasses</a:t>
            </a:r>
            <a:endParaRPr sz="1800" b="0" i="0" u="none" strike="noStrike" cap="none" dirty="0">
              <a:solidFill>
                <a:schemeClr val="lt1"/>
              </a:solidFill>
              <a:latin typeface="Twinkl" pitchFamily="2" charset="0"/>
              <a:sym typeface="Arial"/>
            </a:endParaRPr>
          </a:p>
        </p:txBody>
      </p:sp>
      <p:sp>
        <p:nvSpPr>
          <p:cNvPr id="102" name="Google Shape;102;p4"/>
          <p:cNvSpPr/>
          <p:nvPr/>
        </p:nvSpPr>
        <p:spPr>
          <a:xfrm>
            <a:off x="5036231" y="2186835"/>
            <a:ext cx="813148" cy="495108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chemeClr val="lt1"/>
                </a:solidFill>
                <a:latin typeface="Twinkl" pitchFamily="2" charset="0"/>
                <a:sym typeface="Arial"/>
              </a:rPr>
              <a:t>scarf</a:t>
            </a:r>
            <a:endParaRPr sz="1800" b="0" i="0" u="none" strike="noStrike" cap="none">
              <a:solidFill>
                <a:schemeClr val="lt1"/>
              </a:solidFill>
              <a:latin typeface="Twinkl" pitchFamily="2" charset="0"/>
              <a:sym typeface="Arial"/>
            </a:endParaRPr>
          </a:p>
        </p:txBody>
      </p:sp>
      <p:sp>
        <p:nvSpPr>
          <p:cNvPr id="103" name="Google Shape;103;p4"/>
          <p:cNvSpPr/>
          <p:nvPr/>
        </p:nvSpPr>
        <p:spPr>
          <a:xfrm>
            <a:off x="5131693" y="5450156"/>
            <a:ext cx="1010294" cy="495108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chemeClr val="lt1"/>
                </a:solidFill>
                <a:latin typeface="Twinkl" pitchFamily="2" charset="0"/>
                <a:sym typeface="Arial"/>
              </a:rPr>
              <a:t>jumper</a:t>
            </a:r>
            <a:endParaRPr sz="1800" b="0" i="0" u="none" strike="noStrike" cap="none">
              <a:solidFill>
                <a:schemeClr val="lt1"/>
              </a:solidFill>
              <a:latin typeface="Twinkl" pitchFamily="2" charset="0"/>
              <a:sym typeface="Arial"/>
            </a:endParaRPr>
          </a:p>
        </p:txBody>
      </p:sp>
      <p:sp>
        <p:nvSpPr>
          <p:cNvPr id="104" name="Google Shape;104;p4"/>
          <p:cNvSpPr/>
          <p:nvPr/>
        </p:nvSpPr>
        <p:spPr>
          <a:xfrm>
            <a:off x="6782733" y="3978342"/>
            <a:ext cx="1145423" cy="495108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chemeClr val="lt1"/>
                </a:solidFill>
                <a:latin typeface="Twinkl" pitchFamily="2" charset="0"/>
                <a:sym typeface="Arial"/>
              </a:rPr>
              <a:t>handbag</a:t>
            </a:r>
            <a:endParaRPr sz="1800" b="0" i="0" u="none" strike="noStrike" cap="none">
              <a:solidFill>
                <a:schemeClr val="lt1"/>
              </a:solidFill>
              <a:latin typeface="Twinkl" pitchFamily="2" charset="0"/>
              <a:sym typeface="Arial"/>
            </a:endParaRPr>
          </a:p>
        </p:txBody>
      </p:sp>
      <p:sp>
        <p:nvSpPr>
          <p:cNvPr id="105" name="Google Shape;105;p4"/>
          <p:cNvSpPr/>
          <p:nvPr/>
        </p:nvSpPr>
        <p:spPr>
          <a:xfrm>
            <a:off x="7345692" y="2546875"/>
            <a:ext cx="898015" cy="495108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chemeClr val="lt1"/>
                </a:solidFill>
                <a:latin typeface="Twinkl" pitchFamily="2" charset="0"/>
                <a:sym typeface="Arial"/>
              </a:rPr>
              <a:t>gloves</a:t>
            </a:r>
            <a:endParaRPr sz="1800" b="0" i="0" u="none" strike="noStrike" cap="none">
              <a:solidFill>
                <a:schemeClr val="lt1"/>
              </a:solidFill>
              <a:latin typeface="Twinkl" pitchFamily="2" charset="0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"/>
          <p:cNvSpPr>
            <a:spLocks noGrp="1"/>
          </p:cNvSpPr>
          <p:nvPr>
            <p:ph type="title"/>
          </p:nvPr>
        </p:nvSpPr>
        <p:spPr>
          <a:xfrm>
            <a:off x="574976" y="2449247"/>
            <a:ext cx="7994047" cy="1959506"/>
          </a:xfrm>
          <a:prstGeom prst="roundRect">
            <a:avLst>
              <a:gd name="adj" fmla="val 9641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3600"/>
              <a:buFont typeface="Arial"/>
              <a:buNone/>
            </a:pPr>
            <a:r>
              <a:rPr lang="en-GB" sz="3600" dirty="0">
                <a:latin typeface="Twinkl" pitchFamily="2" charset="0"/>
              </a:rPr>
              <a:t>Teacher: </a:t>
            </a:r>
            <a:br>
              <a:rPr lang="en-GB" sz="3600" dirty="0">
                <a:latin typeface="Twinkl" pitchFamily="2" charset="0"/>
              </a:rPr>
            </a:br>
            <a:r>
              <a:rPr lang="en-GB" sz="6000" dirty="0">
                <a:latin typeface="Twinkl" pitchFamily="2" charset="0"/>
              </a:rPr>
              <a:t>Set your timer.</a:t>
            </a:r>
            <a:br>
              <a:rPr lang="en-GB" sz="6000" dirty="0">
                <a:latin typeface="Twinkl" pitchFamily="2" charset="0"/>
              </a:rPr>
            </a:br>
            <a:r>
              <a:rPr lang="en-GB" sz="6000" dirty="0">
                <a:latin typeface="Twinkl" pitchFamily="2" charset="0"/>
              </a:rPr>
              <a:t>You have </a:t>
            </a:r>
            <a:r>
              <a:rPr lang="en-GB" sz="6000" dirty="0">
                <a:solidFill>
                  <a:srgbClr val="F08215"/>
                </a:solidFill>
                <a:latin typeface="Twinkl" pitchFamily="2" charset="0"/>
              </a:rPr>
              <a:t>13 minutes </a:t>
            </a:r>
            <a:r>
              <a:rPr lang="en-GB" sz="6000" dirty="0">
                <a:solidFill>
                  <a:schemeClr val="dk1"/>
                </a:solidFill>
                <a:latin typeface="Twinkl" pitchFamily="2" charset="0"/>
              </a:rPr>
              <a:t>to escape the tower</a:t>
            </a:r>
            <a:r>
              <a:rPr lang="en-GB" sz="6000" dirty="0">
                <a:latin typeface="Twinkl" pitchFamily="2" charset="0"/>
              </a:rPr>
              <a:t>.</a:t>
            </a:r>
            <a:endParaRPr dirty="0">
              <a:latin typeface="Twinkl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"/>
          <p:cNvSpPr>
            <a:spLocks noGrp="1"/>
          </p:cNvSpPr>
          <p:nvPr>
            <p:ph type="title"/>
          </p:nvPr>
        </p:nvSpPr>
        <p:spPr>
          <a:xfrm>
            <a:off x="461962" y="727547"/>
            <a:ext cx="8220075" cy="994306"/>
          </a:xfrm>
          <a:prstGeom prst="roundRect">
            <a:avLst>
              <a:gd name="adj" fmla="val 9641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4000"/>
              <a:buFont typeface="Arial"/>
              <a:buNone/>
            </a:pPr>
            <a:r>
              <a:rPr lang="en-GB" dirty="0">
                <a:latin typeface="Twinkl" pitchFamily="2" charset="0"/>
              </a:rPr>
              <a:t>Oh no! You’re at the top of a tall, tall tower...</a:t>
            </a:r>
            <a:endParaRPr dirty="0">
              <a:latin typeface="Twinkl" pitchFamily="2" charset="0"/>
            </a:endParaRPr>
          </a:p>
        </p:txBody>
      </p:sp>
      <p:sp>
        <p:nvSpPr>
          <p:cNvPr id="116" name="Google Shape;116;p6"/>
          <p:cNvSpPr/>
          <p:nvPr/>
        </p:nvSpPr>
        <p:spPr>
          <a:xfrm>
            <a:off x="1958182" y="1994163"/>
            <a:ext cx="5227633" cy="495108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chemeClr val="lt1"/>
                </a:solidFill>
                <a:latin typeface="Twinkl" pitchFamily="2" charset="0"/>
                <a:sym typeface="Arial"/>
              </a:rPr>
              <a:t>To escape, you’ll need to get past four monsters.</a:t>
            </a:r>
            <a:endParaRPr dirty="0">
              <a:latin typeface="Twinkl" pitchFamily="2" charset="0"/>
            </a:endParaRPr>
          </a:p>
        </p:txBody>
      </p:sp>
      <p:sp>
        <p:nvSpPr>
          <p:cNvPr id="117" name="Google Shape;117;p6"/>
          <p:cNvSpPr txBox="1"/>
          <p:nvPr/>
        </p:nvSpPr>
        <p:spPr>
          <a:xfrm>
            <a:off x="745958" y="2783675"/>
            <a:ext cx="3681663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rgbClr val="000000"/>
                </a:solidFill>
                <a:latin typeface="Twinkl" pitchFamily="2" charset="0"/>
                <a:sym typeface="Arial"/>
              </a:rPr>
              <a:t>Each monster has a different task. </a:t>
            </a:r>
            <a:endParaRPr dirty="0">
              <a:latin typeface="Twinkl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Twinkl" pitchFamily="2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rgbClr val="000000"/>
                </a:solidFill>
                <a:latin typeface="Twinkl" pitchFamily="2" charset="0"/>
                <a:sym typeface="Arial"/>
              </a:rPr>
              <a:t>The answer to each task will give you one of the four digits of the code you need to escape the tower.</a:t>
            </a:r>
            <a:endParaRPr sz="1800" b="0" i="0" u="none" strike="noStrike" cap="none" dirty="0">
              <a:solidFill>
                <a:srgbClr val="000000"/>
              </a:solidFill>
              <a:latin typeface="Twinkl" pitchFamily="2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i="0" u="none" strike="noStrike" cap="none" dirty="0">
                <a:solidFill>
                  <a:srgbClr val="249ECE"/>
                </a:solidFill>
                <a:latin typeface="Twinkl" pitchFamily="2" charset="0"/>
                <a:sym typeface="Arial"/>
              </a:rPr>
              <a:t>Complete all the tasks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i="0" u="none" strike="noStrike" cap="none" dirty="0">
                <a:solidFill>
                  <a:srgbClr val="249ECE"/>
                </a:solidFill>
                <a:latin typeface="Twinkl" pitchFamily="2" charset="0"/>
                <a:sym typeface="Arial"/>
              </a:rPr>
              <a:t>correctly to get the right code!</a:t>
            </a:r>
            <a:endParaRPr lang="en-GB" dirty="0">
              <a:latin typeface="Twinkl" pitchFamily="2" charset="0"/>
            </a:endParaRPr>
          </a:p>
        </p:txBody>
      </p:sp>
      <p:pic>
        <p:nvPicPr>
          <p:cNvPr id="118" name="Google Shape;118;p6"/>
          <p:cNvPicPr preferRelativeResize="0"/>
          <p:nvPr/>
        </p:nvPicPr>
        <p:blipFill rotWithShape="1">
          <a:blip r:embed="rId3">
            <a:alphaModFix/>
          </a:blip>
          <a:srcRect l="15488" r="49999"/>
          <a:stretch/>
        </p:blipFill>
        <p:spPr>
          <a:xfrm>
            <a:off x="6416842" y="1268680"/>
            <a:ext cx="2727158" cy="55893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9" name="Google Shape;119;p6"/>
          <p:cNvGrpSpPr/>
          <p:nvPr/>
        </p:nvGrpSpPr>
        <p:grpSpPr>
          <a:xfrm>
            <a:off x="5275897" y="2667851"/>
            <a:ext cx="1594654" cy="1822888"/>
            <a:chOff x="5275897" y="2667851"/>
            <a:chExt cx="1594654" cy="1822888"/>
          </a:xfrm>
        </p:grpSpPr>
        <p:pic>
          <p:nvPicPr>
            <p:cNvPr id="120" name="Google Shape;120;p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275897" y="2667851"/>
              <a:ext cx="1594654" cy="18228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" name="Google Shape;121;p6"/>
            <p:cNvSpPr/>
            <p:nvPr/>
          </p:nvSpPr>
          <p:spPr>
            <a:xfrm>
              <a:off x="5800508" y="3471778"/>
              <a:ext cx="545432" cy="545432"/>
            </a:xfrm>
            <a:prstGeom prst="ellipse">
              <a:avLst/>
            </a:prstGeom>
            <a:solidFill>
              <a:schemeClr val="lt1"/>
            </a:solidFill>
            <a:ln w="38100" cap="flat" cmpd="sng">
              <a:solidFill>
                <a:srgbClr val="249EC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249ECE"/>
                  </a:solidFill>
                  <a:latin typeface="Arial"/>
                  <a:ea typeface="Arial"/>
                  <a:cs typeface="Arial"/>
                  <a:sym typeface="Arial"/>
                </a:rPr>
                <a:t>1.</a:t>
              </a:r>
              <a:endParaRPr/>
            </a:p>
          </p:txBody>
        </p:sp>
      </p:grpSp>
      <p:grpSp>
        <p:nvGrpSpPr>
          <p:cNvPr id="122" name="Google Shape;122;p6"/>
          <p:cNvGrpSpPr/>
          <p:nvPr/>
        </p:nvGrpSpPr>
        <p:grpSpPr>
          <a:xfrm>
            <a:off x="4232791" y="4113443"/>
            <a:ext cx="1537267" cy="1724488"/>
            <a:chOff x="4232791" y="4113443"/>
            <a:chExt cx="1537267" cy="1724488"/>
          </a:xfrm>
        </p:grpSpPr>
        <p:pic>
          <p:nvPicPr>
            <p:cNvPr id="123" name="Google Shape;123;p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232791" y="4113443"/>
              <a:ext cx="1537267" cy="17244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" name="Google Shape;124;p6"/>
            <p:cNvSpPr/>
            <p:nvPr/>
          </p:nvSpPr>
          <p:spPr>
            <a:xfrm>
              <a:off x="4871714" y="4878395"/>
              <a:ext cx="545432" cy="545432"/>
            </a:xfrm>
            <a:prstGeom prst="ellipse">
              <a:avLst/>
            </a:prstGeom>
            <a:solidFill>
              <a:schemeClr val="lt1"/>
            </a:solidFill>
            <a:ln w="38100" cap="flat" cmpd="sng">
              <a:solidFill>
                <a:srgbClr val="249EC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249ECE"/>
                  </a:solidFill>
                  <a:latin typeface="Arial"/>
                  <a:ea typeface="Arial"/>
                  <a:cs typeface="Arial"/>
                  <a:sym typeface="Arial"/>
                </a:rPr>
                <a:t>2.</a:t>
              </a:r>
              <a:endParaRPr/>
            </a:p>
          </p:txBody>
        </p:sp>
      </p:grpSp>
      <p:grpSp>
        <p:nvGrpSpPr>
          <p:cNvPr id="125" name="Google Shape;125;p6"/>
          <p:cNvGrpSpPr/>
          <p:nvPr/>
        </p:nvGrpSpPr>
        <p:grpSpPr>
          <a:xfrm>
            <a:off x="5527792" y="4804935"/>
            <a:ext cx="1523341" cy="2002265"/>
            <a:chOff x="5527792" y="4804935"/>
            <a:chExt cx="1523341" cy="2002265"/>
          </a:xfrm>
        </p:grpSpPr>
        <p:pic>
          <p:nvPicPr>
            <p:cNvPr id="126" name="Google Shape;126;p6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782550" y="4804935"/>
              <a:ext cx="1268583" cy="20022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" name="Google Shape;127;p6"/>
            <p:cNvSpPr/>
            <p:nvPr/>
          </p:nvSpPr>
          <p:spPr>
            <a:xfrm>
              <a:off x="5527792" y="5746103"/>
              <a:ext cx="545432" cy="545432"/>
            </a:xfrm>
            <a:prstGeom prst="ellipse">
              <a:avLst/>
            </a:prstGeom>
            <a:solidFill>
              <a:schemeClr val="lt1"/>
            </a:solidFill>
            <a:ln w="38100" cap="flat" cmpd="sng">
              <a:solidFill>
                <a:srgbClr val="249EC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249ECE"/>
                  </a:solidFill>
                  <a:latin typeface="Arial"/>
                  <a:ea typeface="Arial"/>
                  <a:cs typeface="Arial"/>
                  <a:sym typeface="Arial"/>
                </a:rPr>
                <a:t>3.</a:t>
              </a:r>
              <a:endParaRPr/>
            </a:p>
          </p:txBody>
        </p:sp>
      </p:grpSp>
      <p:grpSp>
        <p:nvGrpSpPr>
          <p:cNvPr id="128" name="Google Shape;128;p6"/>
          <p:cNvGrpSpPr/>
          <p:nvPr/>
        </p:nvGrpSpPr>
        <p:grpSpPr>
          <a:xfrm>
            <a:off x="2179914" y="5339245"/>
            <a:ext cx="2247706" cy="1469885"/>
            <a:chOff x="2179914" y="5339245"/>
            <a:chExt cx="2247706" cy="1469885"/>
          </a:xfrm>
        </p:grpSpPr>
        <p:pic>
          <p:nvPicPr>
            <p:cNvPr id="129" name="Google Shape;129;p6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179914" y="5339245"/>
              <a:ext cx="2247706" cy="14698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6"/>
            <p:cNvSpPr/>
            <p:nvPr/>
          </p:nvSpPr>
          <p:spPr>
            <a:xfrm>
              <a:off x="2216659" y="5669547"/>
              <a:ext cx="545432" cy="545432"/>
            </a:xfrm>
            <a:prstGeom prst="ellipse">
              <a:avLst/>
            </a:prstGeom>
            <a:solidFill>
              <a:schemeClr val="lt1"/>
            </a:solidFill>
            <a:ln w="38100" cap="flat" cmpd="sng">
              <a:solidFill>
                <a:srgbClr val="249EC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249ECE"/>
                  </a:solidFill>
                  <a:latin typeface="Arial"/>
                  <a:ea typeface="Arial"/>
                  <a:cs typeface="Arial"/>
                  <a:sym typeface="Arial"/>
                </a:rPr>
                <a:t>4.</a:t>
              </a: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"/>
          <p:cNvSpPr>
            <a:spLocks noGrp="1"/>
          </p:cNvSpPr>
          <p:nvPr>
            <p:ph type="title"/>
          </p:nvPr>
        </p:nvSpPr>
        <p:spPr>
          <a:xfrm>
            <a:off x="461960" y="526327"/>
            <a:ext cx="8220075" cy="994306"/>
          </a:xfrm>
          <a:prstGeom prst="roundRect">
            <a:avLst>
              <a:gd name="adj" fmla="val 9641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4000"/>
              <a:buFont typeface="Arial"/>
              <a:buNone/>
            </a:pPr>
            <a:r>
              <a:rPr lang="en-GB" dirty="0">
                <a:latin typeface="Twinkl" pitchFamily="2" charset="0"/>
              </a:rPr>
              <a:t>The First Monster </a:t>
            </a:r>
            <a:endParaRPr dirty="0">
              <a:latin typeface="Twinkl" pitchFamily="2" charset="0"/>
            </a:endParaRPr>
          </a:p>
        </p:txBody>
      </p:sp>
      <p:sp>
        <p:nvSpPr>
          <p:cNvPr id="136" name="Google Shape;136;p7"/>
          <p:cNvSpPr/>
          <p:nvPr/>
        </p:nvSpPr>
        <p:spPr>
          <a:xfrm>
            <a:off x="1097463" y="2399435"/>
            <a:ext cx="7132137" cy="863529"/>
          </a:xfrm>
          <a:prstGeom prst="rect">
            <a:avLst/>
          </a:prstGeom>
          <a:noFill/>
          <a:ln w="38100" cap="flat" cmpd="sng">
            <a:solidFill>
              <a:srgbClr val="249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7"/>
          <p:cNvSpPr/>
          <p:nvPr/>
        </p:nvSpPr>
        <p:spPr>
          <a:xfrm>
            <a:off x="1786468" y="1389625"/>
            <a:ext cx="6452757" cy="772107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648000" tIns="108000" rIns="108000" bIns="108000" anchor="ctr" anchorCtr="0">
            <a:spAutoFit/>
          </a:bodyPr>
          <a:lstStyle/>
          <a:p>
            <a:pPr lvl="0">
              <a:buClr>
                <a:schemeClr val="lt1"/>
              </a:buClr>
              <a:buSzPts val="1800"/>
            </a:pPr>
            <a:r>
              <a:rPr lang="en-GB" sz="1800" dirty="0">
                <a:solidFill>
                  <a:schemeClr val="lt1"/>
                </a:solidFill>
                <a:latin typeface="Twinkl" pitchFamily="2" charset="0"/>
              </a:rPr>
              <a:t>Who am I describing? The number of the correct</a:t>
            </a:r>
            <a:br>
              <a:rPr lang="en-GB" sz="1800" dirty="0">
                <a:solidFill>
                  <a:schemeClr val="lt1"/>
                </a:solidFill>
                <a:latin typeface="Twinkl" pitchFamily="2" charset="0"/>
              </a:rPr>
            </a:br>
            <a:r>
              <a:rPr lang="en-GB" sz="1800" dirty="0">
                <a:solidFill>
                  <a:schemeClr val="lt1"/>
                </a:solidFill>
                <a:latin typeface="Twinkl" pitchFamily="2" charset="0"/>
              </a:rPr>
              <a:t>picture is the first digit of the code.</a:t>
            </a:r>
            <a:endParaRPr dirty="0">
              <a:latin typeface="Twinkl" pitchFamily="2" charset="0"/>
            </a:endParaRPr>
          </a:p>
        </p:txBody>
      </p:sp>
      <p:pic>
        <p:nvPicPr>
          <p:cNvPr id="138" name="Google Shape;138;p7"/>
          <p:cNvPicPr preferRelativeResize="0"/>
          <p:nvPr/>
        </p:nvPicPr>
        <p:blipFill rotWithShape="1">
          <a:blip r:embed="rId3">
            <a:alphaModFix/>
          </a:blip>
          <a:srcRect l="15993" t="-335" r="49489" b="335"/>
          <a:stretch/>
        </p:blipFill>
        <p:spPr>
          <a:xfrm>
            <a:off x="7404173" y="3284351"/>
            <a:ext cx="1751617" cy="3589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5632" y="765175"/>
            <a:ext cx="1933967" cy="221076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7"/>
          <p:cNvSpPr txBox="1"/>
          <p:nvPr/>
        </p:nvSpPr>
        <p:spPr>
          <a:xfrm>
            <a:off x="1446062" y="2516785"/>
            <a:ext cx="680278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sz="1800" dirty="0">
                <a:solidFill>
                  <a:schemeClr val="dk1"/>
                </a:solidFill>
                <a:latin typeface="Twinkl" pitchFamily="2" charset="0"/>
              </a:rPr>
              <a:t>He's tall and has short brown hair. He's wearing blue jeans, a shirt and brown shoes. He doesn't have a moustache or a beard.</a:t>
            </a:r>
            <a:endParaRPr dirty="0">
              <a:latin typeface="Twinkl" pitchFamily="2" charset="0"/>
            </a:endParaRPr>
          </a:p>
        </p:txBody>
      </p:sp>
      <p:pic>
        <p:nvPicPr>
          <p:cNvPr id="141" name="Google Shape;141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5650" y="3606270"/>
            <a:ext cx="778713" cy="2600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42940" y="3618481"/>
            <a:ext cx="737502" cy="2600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7"/>
          <p:cNvPicPr preferRelativeResize="0"/>
          <p:nvPr/>
        </p:nvPicPr>
        <p:blipFill rotWithShape="1">
          <a:blip r:embed="rId7">
            <a:alphaModFix/>
          </a:blip>
          <a:srcRect l="40772" r="40771"/>
          <a:stretch/>
        </p:blipFill>
        <p:spPr>
          <a:xfrm>
            <a:off x="2888401" y="3548263"/>
            <a:ext cx="886845" cy="2699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940146" y="3613174"/>
            <a:ext cx="745533" cy="2600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947732" y="3630107"/>
            <a:ext cx="1048135" cy="2600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7"/>
          <p:cNvPicPr preferRelativeResize="0"/>
          <p:nvPr/>
        </p:nvPicPr>
        <p:blipFill rotWithShape="1">
          <a:blip r:embed="rId10">
            <a:alphaModFix/>
          </a:blip>
          <a:srcRect l="40772" r="40771"/>
          <a:stretch/>
        </p:blipFill>
        <p:spPr>
          <a:xfrm>
            <a:off x="6124276" y="3531328"/>
            <a:ext cx="886845" cy="2699244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7"/>
          <p:cNvSpPr/>
          <p:nvPr/>
        </p:nvSpPr>
        <p:spPr>
          <a:xfrm>
            <a:off x="857900" y="4555919"/>
            <a:ext cx="545432" cy="545432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08215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48" name="Google Shape;148;p7"/>
          <p:cNvSpPr/>
          <p:nvPr/>
        </p:nvSpPr>
        <p:spPr>
          <a:xfrm>
            <a:off x="1893322" y="4555919"/>
            <a:ext cx="545432" cy="545432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08215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49" name="Google Shape;149;p7"/>
          <p:cNvSpPr/>
          <p:nvPr/>
        </p:nvSpPr>
        <p:spPr>
          <a:xfrm>
            <a:off x="3004348" y="4555919"/>
            <a:ext cx="545432" cy="545432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08215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50" name="Google Shape;150;p7"/>
          <p:cNvSpPr/>
          <p:nvPr/>
        </p:nvSpPr>
        <p:spPr>
          <a:xfrm>
            <a:off x="4068108" y="4555919"/>
            <a:ext cx="545432" cy="545432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08215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51" name="Google Shape;151;p7"/>
          <p:cNvSpPr/>
          <p:nvPr/>
        </p:nvSpPr>
        <p:spPr>
          <a:xfrm>
            <a:off x="5199084" y="4555919"/>
            <a:ext cx="545432" cy="545432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08215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52" name="Google Shape;152;p7"/>
          <p:cNvSpPr/>
          <p:nvPr/>
        </p:nvSpPr>
        <p:spPr>
          <a:xfrm>
            <a:off x="6244987" y="4564386"/>
            <a:ext cx="545432" cy="545432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08215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2" name="BTN">
            <a:extLst>
              <a:ext uri="{FF2B5EF4-FFF2-40B4-BE49-F238E27FC236}">
                <a16:creationId xmlns:a16="http://schemas.microsoft.com/office/drawing/2014/main" id="{1A52A942-8B51-79DE-15D5-6D61E09CA425}"/>
              </a:ext>
            </a:extLst>
          </p:cNvPr>
          <p:cNvSpPr/>
          <p:nvPr/>
        </p:nvSpPr>
        <p:spPr>
          <a:xfrm>
            <a:off x="7493201" y="4552750"/>
            <a:ext cx="895149" cy="895149"/>
          </a:xfrm>
          <a:prstGeom prst="rect">
            <a:avLst/>
          </a:prstGeom>
          <a:solidFill>
            <a:srgbClr val="249E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T" b="1" dirty="0">
                <a:latin typeface="Twinkl" pitchFamily="2" charset="77"/>
              </a:rPr>
              <a:t>Reveal Answer</a:t>
            </a:r>
          </a:p>
        </p:txBody>
      </p:sp>
      <p:sp>
        <p:nvSpPr>
          <p:cNvPr id="3" name="Google Shape;149;p7">
            <a:extLst>
              <a:ext uri="{FF2B5EF4-FFF2-40B4-BE49-F238E27FC236}">
                <a16:creationId xmlns:a16="http://schemas.microsoft.com/office/drawing/2014/main" id="{25FF97C7-7047-2BDF-2FF5-C517E933BC19}"/>
              </a:ext>
            </a:extLst>
          </p:cNvPr>
          <p:cNvSpPr/>
          <p:nvPr/>
        </p:nvSpPr>
        <p:spPr>
          <a:xfrm>
            <a:off x="3004348" y="4556265"/>
            <a:ext cx="545432" cy="545432"/>
          </a:xfrm>
          <a:prstGeom prst="ellipse">
            <a:avLst/>
          </a:prstGeom>
          <a:solidFill>
            <a:srgbClr val="249ECE"/>
          </a:solidFill>
          <a:ln w="38100" cap="flat" cmpd="sng">
            <a:solidFill>
              <a:schemeClr val="bg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43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49" grpId="0" animBg="1"/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>
          <a:extLst>
            <a:ext uri="{FF2B5EF4-FFF2-40B4-BE49-F238E27FC236}">
              <a16:creationId xmlns:a16="http://schemas.microsoft.com/office/drawing/2014/main" id="{3EA965B2-007A-CC78-54A1-1D03B7E8E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oogle Shape;157;p8">
            <a:extLst>
              <a:ext uri="{FF2B5EF4-FFF2-40B4-BE49-F238E27FC236}">
                <a16:creationId xmlns:a16="http://schemas.microsoft.com/office/drawing/2014/main" id="{49A5A5F9-A0DA-120D-6881-70C754F4A7A2}"/>
              </a:ext>
            </a:extLst>
          </p:cNvPr>
          <p:cNvGrpSpPr/>
          <p:nvPr/>
        </p:nvGrpSpPr>
        <p:grpSpPr>
          <a:xfrm>
            <a:off x="7045680" y="4324701"/>
            <a:ext cx="1960770" cy="1525258"/>
            <a:chOff x="7045680" y="4324701"/>
            <a:chExt cx="1960770" cy="1525258"/>
          </a:xfrm>
        </p:grpSpPr>
        <p:cxnSp>
          <p:nvCxnSpPr>
            <p:cNvPr id="158" name="Google Shape;158;p8">
              <a:extLst>
                <a:ext uri="{FF2B5EF4-FFF2-40B4-BE49-F238E27FC236}">
                  <a16:creationId xmlns:a16="http://schemas.microsoft.com/office/drawing/2014/main" id="{3836B5F3-E7D9-F218-6FD7-4A510BE89160}"/>
                </a:ext>
              </a:extLst>
            </p:cNvPr>
            <p:cNvCxnSpPr/>
            <p:nvPr/>
          </p:nvCxnSpPr>
          <p:spPr>
            <a:xfrm flipH="1">
              <a:off x="8042315" y="4324701"/>
              <a:ext cx="4123" cy="238409"/>
            </a:xfrm>
            <a:prstGeom prst="straightConnector1">
              <a:avLst/>
            </a:prstGeom>
            <a:noFill/>
            <a:ln w="38100" cap="flat" cmpd="sng">
              <a:solidFill>
                <a:srgbClr val="F08215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159" name="Google Shape;159;p8">
              <a:extLst>
                <a:ext uri="{FF2B5EF4-FFF2-40B4-BE49-F238E27FC236}">
                  <a16:creationId xmlns:a16="http://schemas.microsoft.com/office/drawing/2014/main" id="{E00A44F1-AC95-6A42-66C4-CF905696C1F8}"/>
                </a:ext>
              </a:extLst>
            </p:cNvPr>
            <p:cNvCxnSpPr/>
            <p:nvPr/>
          </p:nvCxnSpPr>
          <p:spPr>
            <a:xfrm flipH="1">
              <a:off x="7573692" y="5270091"/>
              <a:ext cx="474094" cy="237316"/>
            </a:xfrm>
            <a:prstGeom prst="straightConnector1">
              <a:avLst/>
            </a:prstGeom>
            <a:noFill/>
            <a:ln w="38100" cap="flat" cmpd="sng">
              <a:solidFill>
                <a:srgbClr val="F08215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160" name="Google Shape;160;p8">
              <a:extLst>
                <a:ext uri="{FF2B5EF4-FFF2-40B4-BE49-F238E27FC236}">
                  <a16:creationId xmlns:a16="http://schemas.microsoft.com/office/drawing/2014/main" id="{E359271F-02A7-89C0-8FD0-BD5AD6C0FD92}"/>
                </a:ext>
              </a:extLst>
            </p:cNvPr>
            <p:cNvCxnSpPr/>
            <p:nvPr/>
          </p:nvCxnSpPr>
          <p:spPr>
            <a:xfrm>
              <a:off x="8047786" y="5270091"/>
              <a:ext cx="449765" cy="237316"/>
            </a:xfrm>
            <a:prstGeom prst="straightConnector1">
              <a:avLst/>
            </a:prstGeom>
            <a:noFill/>
            <a:ln w="38100" cap="flat" cmpd="sng">
              <a:solidFill>
                <a:srgbClr val="F08215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161" name="Google Shape;161;p8">
              <a:extLst>
                <a:ext uri="{FF2B5EF4-FFF2-40B4-BE49-F238E27FC236}">
                  <a16:creationId xmlns:a16="http://schemas.microsoft.com/office/drawing/2014/main" id="{1E8B49DB-D1BA-205C-75B8-D45007212891}"/>
                </a:ext>
              </a:extLst>
            </p:cNvPr>
            <p:cNvSpPr/>
            <p:nvPr/>
          </p:nvSpPr>
          <p:spPr>
            <a:xfrm>
              <a:off x="7045680" y="4556253"/>
              <a:ext cx="1960770" cy="699404"/>
            </a:xfrm>
            <a:prstGeom prst="rect">
              <a:avLst/>
            </a:prstGeom>
            <a:solidFill>
              <a:schemeClr val="lt1"/>
            </a:solidFill>
            <a:ln w="38100" cap="flat" cmpd="sng">
              <a:solidFill>
                <a:srgbClr val="249EC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2000" tIns="72000" rIns="72000" bIns="720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249ECE"/>
                </a:buClr>
                <a:buSzPts val="1800"/>
                <a:buFont typeface="Arial"/>
                <a:buNone/>
              </a:pPr>
              <a:r>
                <a:rPr lang="en-GB" sz="1800" dirty="0">
                  <a:solidFill>
                    <a:srgbClr val="249ECE"/>
                  </a:solidFill>
                  <a:latin typeface="Twinkl" pitchFamily="2" charset="0"/>
                  <a:sym typeface="Arial"/>
                </a:rPr>
                <a:t>Is she carrying a handbag?</a:t>
              </a:r>
              <a:endParaRPr dirty="0">
                <a:latin typeface="Twinkl" pitchFamily="2" charset="0"/>
              </a:endParaRPr>
            </a:p>
          </p:txBody>
        </p:sp>
        <p:sp>
          <p:nvSpPr>
            <p:cNvPr id="162" name="Google Shape;162;p8">
              <a:extLst>
                <a:ext uri="{FF2B5EF4-FFF2-40B4-BE49-F238E27FC236}">
                  <a16:creationId xmlns:a16="http://schemas.microsoft.com/office/drawing/2014/main" id="{C0486EC0-A6DB-6CDC-01EF-8499DCEEFCB5}"/>
                </a:ext>
              </a:extLst>
            </p:cNvPr>
            <p:cNvSpPr/>
            <p:nvPr/>
          </p:nvSpPr>
          <p:spPr>
            <a:xfrm>
              <a:off x="7130673" y="5500257"/>
              <a:ext cx="834163" cy="349702"/>
            </a:xfrm>
            <a:prstGeom prst="rect">
              <a:avLst/>
            </a:prstGeom>
            <a:solidFill>
              <a:srgbClr val="249ECE"/>
            </a:solidFill>
            <a:ln>
              <a:noFill/>
            </a:ln>
          </p:spPr>
          <p:txBody>
            <a:bodyPr spcFirstLastPara="1" wrap="square" lIns="36000" tIns="36000" rIns="36000" bIns="360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GB" sz="1800">
                  <a:solidFill>
                    <a:schemeClr val="lt1"/>
                  </a:solidFill>
                  <a:latin typeface="Twinkl" pitchFamily="2" charset="0"/>
                  <a:sym typeface="Arial"/>
                </a:rPr>
                <a:t>YES</a:t>
              </a:r>
              <a:endParaRPr>
                <a:latin typeface="Twinkl" pitchFamily="2" charset="0"/>
              </a:endParaRPr>
            </a:p>
          </p:txBody>
        </p:sp>
        <p:sp>
          <p:nvSpPr>
            <p:cNvPr id="163" name="Google Shape;163;p8">
              <a:extLst>
                <a:ext uri="{FF2B5EF4-FFF2-40B4-BE49-F238E27FC236}">
                  <a16:creationId xmlns:a16="http://schemas.microsoft.com/office/drawing/2014/main" id="{7998D4E7-0A1B-6442-7201-1E873B0B8910}"/>
                </a:ext>
              </a:extLst>
            </p:cNvPr>
            <p:cNvSpPr/>
            <p:nvPr/>
          </p:nvSpPr>
          <p:spPr>
            <a:xfrm>
              <a:off x="8060083" y="5500257"/>
              <a:ext cx="834163" cy="349702"/>
            </a:xfrm>
            <a:prstGeom prst="rect">
              <a:avLst/>
            </a:prstGeom>
            <a:solidFill>
              <a:srgbClr val="249ECE"/>
            </a:solidFill>
            <a:ln>
              <a:noFill/>
            </a:ln>
          </p:spPr>
          <p:txBody>
            <a:bodyPr spcFirstLastPara="1" wrap="square" lIns="36000" tIns="36000" rIns="36000" bIns="360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GB" sz="1800">
                  <a:solidFill>
                    <a:schemeClr val="lt1"/>
                  </a:solidFill>
                  <a:latin typeface="Twinkl" pitchFamily="2" charset="0"/>
                  <a:sym typeface="Arial"/>
                </a:rPr>
                <a:t>NO</a:t>
              </a:r>
              <a:endParaRPr>
                <a:latin typeface="Twinkl" pitchFamily="2" charset="0"/>
              </a:endParaRPr>
            </a:p>
          </p:txBody>
        </p:sp>
      </p:grpSp>
      <p:cxnSp>
        <p:nvCxnSpPr>
          <p:cNvPr id="165" name="Google Shape;165;p8">
            <a:extLst>
              <a:ext uri="{FF2B5EF4-FFF2-40B4-BE49-F238E27FC236}">
                <a16:creationId xmlns:a16="http://schemas.microsoft.com/office/drawing/2014/main" id="{26ED605E-E9AE-0D80-087D-DA96D25A4BC2}"/>
              </a:ext>
            </a:extLst>
          </p:cNvPr>
          <p:cNvCxnSpPr/>
          <p:nvPr/>
        </p:nvCxnSpPr>
        <p:spPr>
          <a:xfrm flipH="1">
            <a:off x="4061658" y="4317551"/>
            <a:ext cx="4123" cy="238409"/>
          </a:xfrm>
          <a:prstGeom prst="straightConnector1">
            <a:avLst/>
          </a:prstGeom>
          <a:noFill/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6" name="Google Shape;166;p8">
            <a:extLst>
              <a:ext uri="{FF2B5EF4-FFF2-40B4-BE49-F238E27FC236}">
                <a16:creationId xmlns:a16="http://schemas.microsoft.com/office/drawing/2014/main" id="{ADF9C405-8A8D-DAD6-36A1-EB9B730C76B7}"/>
              </a:ext>
            </a:extLst>
          </p:cNvPr>
          <p:cNvCxnSpPr/>
          <p:nvPr/>
        </p:nvCxnSpPr>
        <p:spPr>
          <a:xfrm flipH="1">
            <a:off x="3593035" y="5262941"/>
            <a:ext cx="474094" cy="237316"/>
          </a:xfrm>
          <a:prstGeom prst="straightConnector1">
            <a:avLst/>
          </a:prstGeom>
          <a:noFill/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7" name="Google Shape;167;p8">
            <a:extLst>
              <a:ext uri="{FF2B5EF4-FFF2-40B4-BE49-F238E27FC236}">
                <a16:creationId xmlns:a16="http://schemas.microsoft.com/office/drawing/2014/main" id="{890D8B8C-43CA-F622-6E36-509F7D390967}"/>
              </a:ext>
            </a:extLst>
          </p:cNvPr>
          <p:cNvCxnSpPr/>
          <p:nvPr/>
        </p:nvCxnSpPr>
        <p:spPr>
          <a:xfrm>
            <a:off x="4067129" y="5262941"/>
            <a:ext cx="449765" cy="237316"/>
          </a:xfrm>
          <a:prstGeom prst="straightConnector1">
            <a:avLst/>
          </a:prstGeom>
          <a:noFill/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68" name="Google Shape;168;p8">
            <a:extLst>
              <a:ext uri="{FF2B5EF4-FFF2-40B4-BE49-F238E27FC236}">
                <a16:creationId xmlns:a16="http://schemas.microsoft.com/office/drawing/2014/main" id="{511936AB-9304-701D-3637-85064C8B8371}"/>
              </a:ext>
            </a:extLst>
          </p:cNvPr>
          <p:cNvSpPr/>
          <p:nvPr/>
        </p:nvSpPr>
        <p:spPr>
          <a:xfrm>
            <a:off x="3093498" y="4556253"/>
            <a:ext cx="1960770" cy="699404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249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49ECE"/>
              </a:buClr>
              <a:buSzPts val="1800"/>
              <a:buFont typeface="Arial"/>
              <a:buNone/>
            </a:pPr>
            <a:r>
              <a:rPr lang="en-GB" sz="1800" dirty="0">
                <a:solidFill>
                  <a:srgbClr val="249ECE"/>
                </a:solidFill>
                <a:latin typeface="Twinkl" pitchFamily="2" charset="0"/>
                <a:sym typeface="Arial"/>
              </a:rPr>
              <a:t>What colour are her trousers?</a:t>
            </a:r>
            <a:endParaRPr dirty="0">
              <a:latin typeface="Twinkl" pitchFamily="2" charset="0"/>
            </a:endParaRPr>
          </a:p>
        </p:txBody>
      </p:sp>
      <p:sp>
        <p:nvSpPr>
          <p:cNvPr id="169" name="Google Shape;169;p8">
            <a:extLst>
              <a:ext uri="{FF2B5EF4-FFF2-40B4-BE49-F238E27FC236}">
                <a16:creationId xmlns:a16="http://schemas.microsoft.com/office/drawing/2014/main" id="{5DB18D93-C91D-4AD1-2A16-862875E01D3D}"/>
              </a:ext>
            </a:extLst>
          </p:cNvPr>
          <p:cNvSpPr/>
          <p:nvPr/>
        </p:nvSpPr>
        <p:spPr>
          <a:xfrm>
            <a:off x="3178491" y="5500257"/>
            <a:ext cx="834163" cy="349702"/>
          </a:xfrm>
          <a:prstGeom prst="rect">
            <a:avLst/>
          </a:prstGeom>
          <a:solidFill>
            <a:srgbClr val="249ECE"/>
          </a:solidFill>
          <a:ln>
            <a:noFill/>
          </a:ln>
        </p:spPr>
        <p:txBody>
          <a:bodyPr spcFirstLastPara="1" wrap="square" lIns="36000" tIns="36000" rIns="36000" bIns="36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GB" sz="1800" dirty="0">
                <a:solidFill>
                  <a:schemeClr val="lt1"/>
                </a:solidFill>
                <a:latin typeface="Twinkl" pitchFamily="2" charset="0"/>
                <a:sym typeface="Arial"/>
              </a:rPr>
              <a:t>BLACK</a:t>
            </a:r>
            <a:endParaRPr dirty="0">
              <a:latin typeface="Twinkl" pitchFamily="2" charset="0"/>
            </a:endParaRPr>
          </a:p>
        </p:txBody>
      </p:sp>
      <p:sp>
        <p:nvSpPr>
          <p:cNvPr id="170" name="Google Shape;170;p8">
            <a:extLst>
              <a:ext uri="{FF2B5EF4-FFF2-40B4-BE49-F238E27FC236}">
                <a16:creationId xmlns:a16="http://schemas.microsoft.com/office/drawing/2014/main" id="{79E40012-C6FB-9D7C-3E02-108CDBCBF764}"/>
              </a:ext>
            </a:extLst>
          </p:cNvPr>
          <p:cNvSpPr/>
          <p:nvPr/>
        </p:nvSpPr>
        <p:spPr>
          <a:xfrm>
            <a:off x="4107901" y="5500257"/>
            <a:ext cx="834163" cy="349702"/>
          </a:xfrm>
          <a:prstGeom prst="rect">
            <a:avLst/>
          </a:prstGeom>
          <a:solidFill>
            <a:srgbClr val="249ECE"/>
          </a:solidFill>
          <a:ln>
            <a:noFill/>
          </a:ln>
        </p:spPr>
        <p:txBody>
          <a:bodyPr spcFirstLastPara="1" wrap="square" lIns="36000" tIns="36000" rIns="36000" bIns="36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Twinkl" pitchFamily="2" charset="0"/>
                <a:sym typeface="Arial"/>
              </a:rPr>
              <a:t>BLUE</a:t>
            </a:r>
            <a:endParaRPr>
              <a:latin typeface="Twinkl" pitchFamily="2" charset="0"/>
            </a:endParaRPr>
          </a:p>
        </p:txBody>
      </p:sp>
      <p:sp>
        <p:nvSpPr>
          <p:cNvPr id="171" name="Google Shape;171;p8">
            <a:extLst>
              <a:ext uri="{FF2B5EF4-FFF2-40B4-BE49-F238E27FC236}">
                <a16:creationId xmlns:a16="http://schemas.microsoft.com/office/drawing/2014/main" id="{56D2DFD7-1F99-27C3-1533-528467F58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60" y="526327"/>
            <a:ext cx="8220075" cy="994306"/>
          </a:xfrm>
          <a:prstGeom prst="roundRect">
            <a:avLst>
              <a:gd name="adj" fmla="val 9641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4000"/>
              <a:buFont typeface="Arial"/>
              <a:buNone/>
            </a:pPr>
            <a:r>
              <a:rPr lang="en-GB" dirty="0">
                <a:latin typeface="Twinkl" pitchFamily="2" charset="0"/>
              </a:rPr>
              <a:t>The Second Monster </a:t>
            </a:r>
            <a:endParaRPr dirty="0">
              <a:latin typeface="Twinkl" pitchFamily="2" charset="0"/>
            </a:endParaRPr>
          </a:p>
        </p:txBody>
      </p:sp>
      <p:cxnSp>
        <p:nvCxnSpPr>
          <p:cNvPr id="175" name="Google Shape;175;p8">
            <a:extLst>
              <a:ext uri="{FF2B5EF4-FFF2-40B4-BE49-F238E27FC236}">
                <a16:creationId xmlns:a16="http://schemas.microsoft.com/office/drawing/2014/main" id="{785B7A55-A67B-5550-9C81-8D702F4F4148}"/>
              </a:ext>
            </a:extLst>
          </p:cNvPr>
          <p:cNvCxnSpPr>
            <a:stCxn id="176" idx="2"/>
            <a:endCxn id="177" idx="3"/>
          </p:cNvCxnSpPr>
          <p:nvPr/>
        </p:nvCxnSpPr>
        <p:spPr>
          <a:xfrm flipH="1">
            <a:off x="3509117" y="2690176"/>
            <a:ext cx="1659600" cy="330300"/>
          </a:xfrm>
          <a:prstGeom prst="straightConnector1">
            <a:avLst/>
          </a:prstGeom>
          <a:noFill/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8" name="Google Shape;178;p8">
            <a:extLst>
              <a:ext uri="{FF2B5EF4-FFF2-40B4-BE49-F238E27FC236}">
                <a16:creationId xmlns:a16="http://schemas.microsoft.com/office/drawing/2014/main" id="{5F292F03-0E6A-DD6D-9B39-CCBEE4D7C6D7}"/>
              </a:ext>
            </a:extLst>
          </p:cNvPr>
          <p:cNvCxnSpPr>
            <a:stCxn id="176" idx="2"/>
            <a:endCxn id="179" idx="1"/>
          </p:cNvCxnSpPr>
          <p:nvPr/>
        </p:nvCxnSpPr>
        <p:spPr>
          <a:xfrm>
            <a:off x="5168717" y="2690176"/>
            <a:ext cx="1388400" cy="339300"/>
          </a:xfrm>
          <a:prstGeom prst="straightConnector1">
            <a:avLst/>
          </a:prstGeom>
          <a:noFill/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pSp>
        <p:nvGrpSpPr>
          <p:cNvPr id="180" name="Google Shape;180;p8">
            <a:extLst>
              <a:ext uri="{FF2B5EF4-FFF2-40B4-BE49-F238E27FC236}">
                <a16:creationId xmlns:a16="http://schemas.microsoft.com/office/drawing/2014/main" id="{D2A01EF7-C22E-C5E9-3075-1275C7609051}"/>
              </a:ext>
            </a:extLst>
          </p:cNvPr>
          <p:cNvGrpSpPr/>
          <p:nvPr/>
        </p:nvGrpSpPr>
        <p:grpSpPr>
          <a:xfrm>
            <a:off x="1350977" y="5849959"/>
            <a:ext cx="545432" cy="783841"/>
            <a:chOff x="1350977" y="5849959"/>
            <a:chExt cx="545432" cy="783841"/>
          </a:xfrm>
        </p:grpSpPr>
        <p:sp>
          <p:nvSpPr>
            <p:cNvPr id="181" name="Google Shape;181;p8">
              <a:extLst>
                <a:ext uri="{FF2B5EF4-FFF2-40B4-BE49-F238E27FC236}">
                  <a16:creationId xmlns:a16="http://schemas.microsoft.com/office/drawing/2014/main" id="{3C7C026A-7240-10FC-3BE0-7348ADF1FC9C}"/>
                </a:ext>
              </a:extLst>
            </p:cNvPr>
            <p:cNvSpPr/>
            <p:nvPr/>
          </p:nvSpPr>
          <p:spPr>
            <a:xfrm>
              <a:off x="1350977" y="6088368"/>
              <a:ext cx="545432" cy="545432"/>
            </a:xfrm>
            <a:prstGeom prst="ellipse">
              <a:avLst/>
            </a:prstGeom>
            <a:solidFill>
              <a:schemeClr val="lt1"/>
            </a:solidFill>
            <a:ln w="38100" cap="flat" cmpd="sng">
              <a:solidFill>
                <a:srgbClr val="F0821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08215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cxnSp>
          <p:nvCxnSpPr>
            <p:cNvPr id="182" name="Google Shape;182;p8">
              <a:extLst>
                <a:ext uri="{FF2B5EF4-FFF2-40B4-BE49-F238E27FC236}">
                  <a16:creationId xmlns:a16="http://schemas.microsoft.com/office/drawing/2014/main" id="{33F8DF0D-3D86-C16D-9774-056BC496C874}"/>
                </a:ext>
              </a:extLst>
            </p:cNvPr>
            <p:cNvCxnSpPr>
              <a:stCxn id="183" idx="2"/>
              <a:endCxn id="181" idx="0"/>
            </p:cNvCxnSpPr>
            <p:nvPr/>
          </p:nvCxnSpPr>
          <p:spPr>
            <a:xfrm flipH="1">
              <a:off x="1623615" y="5849959"/>
              <a:ext cx="4200" cy="238500"/>
            </a:xfrm>
            <a:prstGeom prst="straightConnector1">
              <a:avLst/>
            </a:prstGeom>
            <a:noFill/>
            <a:ln w="38100" cap="flat" cmpd="sng">
              <a:solidFill>
                <a:srgbClr val="F08215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grpSp>
        <p:nvGrpSpPr>
          <p:cNvPr id="184" name="Google Shape;184;p8">
            <a:extLst>
              <a:ext uri="{FF2B5EF4-FFF2-40B4-BE49-F238E27FC236}">
                <a16:creationId xmlns:a16="http://schemas.microsoft.com/office/drawing/2014/main" id="{9CC81C21-A025-4F31-891D-0CA7DF18662E}"/>
              </a:ext>
            </a:extLst>
          </p:cNvPr>
          <p:cNvGrpSpPr/>
          <p:nvPr/>
        </p:nvGrpSpPr>
        <p:grpSpPr>
          <a:xfrm>
            <a:off x="2285257" y="5849959"/>
            <a:ext cx="545432" cy="799720"/>
            <a:chOff x="2285257" y="5849959"/>
            <a:chExt cx="545432" cy="799720"/>
          </a:xfrm>
        </p:grpSpPr>
        <p:sp>
          <p:nvSpPr>
            <p:cNvPr id="185" name="Google Shape;185;p8">
              <a:extLst>
                <a:ext uri="{FF2B5EF4-FFF2-40B4-BE49-F238E27FC236}">
                  <a16:creationId xmlns:a16="http://schemas.microsoft.com/office/drawing/2014/main" id="{BA77CB68-FC83-4055-46A9-E7804E107005}"/>
                </a:ext>
              </a:extLst>
            </p:cNvPr>
            <p:cNvSpPr/>
            <p:nvPr/>
          </p:nvSpPr>
          <p:spPr>
            <a:xfrm>
              <a:off x="2285257" y="6104247"/>
              <a:ext cx="545432" cy="545432"/>
            </a:xfrm>
            <a:prstGeom prst="ellipse">
              <a:avLst/>
            </a:prstGeom>
            <a:solidFill>
              <a:schemeClr val="lt1"/>
            </a:solidFill>
            <a:ln w="38100" cap="flat" cmpd="sng">
              <a:solidFill>
                <a:srgbClr val="F0821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08215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cxnSp>
          <p:nvCxnSpPr>
            <p:cNvPr id="186" name="Google Shape;186;p8">
              <a:extLst>
                <a:ext uri="{FF2B5EF4-FFF2-40B4-BE49-F238E27FC236}">
                  <a16:creationId xmlns:a16="http://schemas.microsoft.com/office/drawing/2014/main" id="{A7D6D824-E92F-A974-E0E4-01BA1666E2CA}"/>
                </a:ext>
              </a:extLst>
            </p:cNvPr>
            <p:cNvCxnSpPr/>
            <p:nvPr/>
          </p:nvCxnSpPr>
          <p:spPr>
            <a:xfrm flipH="1">
              <a:off x="2551674" y="5849959"/>
              <a:ext cx="4123" cy="238409"/>
            </a:xfrm>
            <a:prstGeom prst="straightConnector1">
              <a:avLst/>
            </a:prstGeom>
            <a:noFill/>
            <a:ln w="38100" cap="flat" cmpd="sng">
              <a:solidFill>
                <a:srgbClr val="F08215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grpSp>
        <p:nvGrpSpPr>
          <p:cNvPr id="187" name="Google Shape;187;p8">
            <a:extLst>
              <a:ext uri="{FF2B5EF4-FFF2-40B4-BE49-F238E27FC236}">
                <a16:creationId xmlns:a16="http://schemas.microsoft.com/office/drawing/2014/main" id="{594096E1-2F6B-EA64-FCE4-B95A9FF5E174}"/>
              </a:ext>
            </a:extLst>
          </p:cNvPr>
          <p:cNvGrpSpPr/>
          <p:nvPr/>
        </p:nvGrpSpPr>
        <p:grpSpPr>
          <a:xfrm>
            <a:off x="3330851" y="5849959"/>
            <a:ext cx="545432" cy="799720"/>
            <a:chOff x="3330851" y="5849959"/>
            <a:chExt cx="545432" cy="799720"/>
          </a:xfrm>
        </p:grpSpPr>
        <p:sp>
          <p:nvSpPr>
            <p:cNvPr id="188" name="Google Shape;188;p8">
              <a:extLst>
                <a:ext uri="{FF2B5EF4-FFF2-40B4-BE49-F238E27FC236}">
                  <a16:creationId xmlns:a16="http://schemas.microsoft.com/office/drawing/2014/main" id="{0DFDB58E-D0A4-633B-6D17-FBB88DCBB461}"/>
                </a:ext>
              </a:extLst>
            </p:cNvPr>
            <p:cNvSpPr/>
            <p:nvPr/>
          </p:nvSpPr>
          <p:spPr>
            <a:xfrm>
              <a:off x="3330851" y="6104247"/>
              <a:ext cx="545432" cy="545432"/>
            </a:xfrm>
            <a:prstGeom prst="ellipse">
              <a:avLst/>
            </a:prstGeom>
            <a:solidFill>
              <a:schemeClr val="lt1"/>
            </a:solidFill>
            <a:ln w="38100" cap="flat" cmpd="sng">
              <a:solidFill>
                <a:srgbClr val="F0821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08215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cxnSp>
          <p:nvCxnSpPr>
            <p:cNvPr id="189" name="Google Shape;189;p8">
              <a:extLst>
                <a:ext uri="{FF2B5EF4-FFF2-40B4-BE49-F238E27FC236}">
                  <a16:creationId xmlns:a16="http://schemas.microsoft.com/office/drawing/2014/main" id="{0464B971-CD2F-6C7E-3181-B1A189F58167}"/>
                </a:ext>
              </a:extLst>
            </p:cNvPr>
            <p:cNvCxnSpPr/>
            <p:nvPr/>
          </p:nvCxnSpPr>
          <p:spPr>
            <a:xfrm flipH="1">
              <a:off x="3588912" y="5849959"/>
              <a:ext cx="4123" cy="238409"/>
            </a:xfrm>
            <a:prstGeom prst="straightConnector1">
              <a:avLst/>
            </a:prstGeom>
            <a:noFill/>
            <a:ln w="38100" cap="flat" cmpd="sng">
              <a:solidFill>
                <a:srgbClr val="F08215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grpSp>
        <p:nvGrpSpPr>
          <p:cNvPr id="190" name="Google Shape;190;p8">
            <a:extLst>
              <a:ext uri="{FF2B5EF4-FFF2-40B4-BE49-F238E27FC236}">
                <a16:creationId xmlns:a16="http://schemas.microsoft.com/office/drawing/2014/main" id="{47E28AB7-DF9B-6A22-C62A-1C9E350D53EB}"/>
              </a:ext>
            </a:extLst>
          </p:cNvPr>
          <p:cNvGrpSpPr/>
          <p:nvPr/>
        </p:nvGrpSpPr>
        <p:grpSpPr>
          <a:xfrm>
            <a:off x="4239676" y="5849959"/>
            <a:ext cx="545432" cy="792109"/>
            <a:chOff x="4239676" y="5849959"/>
            <a:chExt cx="545432" cy="792109"/>
          </a:xfrm>
        </p:grpSpPr>
        <p:sp>
          <p:nvSpPr>
            <p:cNvPr id="191" name="Google Shape;191;p8">
              <a:extLst>
                <a:ext uri="{FF2B5EF4-FFF2-40B4-BE49-F238E27FC236}">
                  <a16:creationId xmlns:a16="http://schemas.microsoft.com/office/drawing/2014/main" id="{D523DB50-DA8F-5DA1-0E7F-AA7CE1B347DC}"/>
                </a:ext>
              </a:extLst>
            </p:cNvPr>
            <p:cNvSpPr/>
            <p:nvPr/>
          </p:nvSpPr>
          <p:spPr>
            <a:xfrm>
              <a:off x="4239676" y="6096636"/>
              <a:ext cx="545432" cy="545432"/>
            </a:xfrm>
            <a:prstGeom prst="ellipse">
              <a:avLst/>
            </a:prstGeom>
            <a:solidFill>
              <a:schemeClr val="lt1"/>
            </a:solidFill>
            <a:ln w="38100" cap="flat" cmpd="sng">
              <a:solidFill>
                <a:srgbClr val="F0821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08215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cxnSp>
          <p:nvCxnSpPr>
            <p:cNvPr id="192" name="Google Shape;192;p8">
              <a:extLst>
                <a:ext uri="{FF2B5EF4-FFF2-40B4-BE49-F238E27FC236}">
                  <a16:creationId xmlns:a16="http://schemas.microsoft.com/office/drawing/2014/main" id="{1B91A5F7-918A-FE6B-214C-018E1CE4C832}"/>
                </a:ext>
              </a:extLst>
            </p:cNvPr>
            <p:cNvCxnSpPr/>
            <p:nvPr/>
          </p:nvCxnSpPr>
          <p:spPr>
            <a:xfrm flipH="1">
              <a:off x="4516893" y="5849959"/>
              <a:ext cx="4123" cy="238409"/>
            </a:xfrm>
            <a:prstGeom prst="straightConnector1">
              <a:avLst/>
            </a:prstGeom>
            <a:noFill/>
            <a:ln w="38100" cap="flat" cmpd="sng">
              <a:solidFill>
                <a:srgbClr val="F08215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grpSp>
        <p:nvGrpSpPr>
          <p:cNvPr id="193" name="Google Shape;193;p8">
            <a:extLst>
              <a:ext uri="{FF2B5EF4-FFF2-40B4-BE49-F238E27FC236}">
                <a16:creationId xmlns:a16="http://schemas.microsoft.com/office/drawing/2014/main" id="{A964B6F5-4188-17AA-F038-20B4A8045942}"/>
              </a:ext>
            </a:extLst>
          </p:cNvPr>
          <p:cNvGrpSpPr/>
          <p:nvPr/>
        </p:nvGrpSpPr>
        <p:grpSpPr>
          <a:xfrm>
            <a:off x="5292591" y="5848642"/>
            <a:ext cx="545432" cy="801037"/>
            <a:chOff x="5336135" y="5848642"/>
            <a:chExt cx="545432" cy="801037"/>
          </a:xfrm>
        </p:grpSpPr>
        <p:sp>
          <p:nvSpPr>
            <p:cNvPr id="194" name="Google Shape;194;p8">
              <a:extLst>
                <a:ext uri="{FF2B5EF4-FFF2-40B4-BE49-F238E27FC236}">
                  <a16:creationId xmlns:a16="http://schemas.microsoft.com/office/drawing/2014/main" id="{DD2D3BDF-9D2F-0EDB-CD50-6185CF14EDD2}"/>
                </a:ext>
              </a:extLst>
            </p:cNvPr>
            <p:cNvSpPr/>
            <p:nvPr/>
          </p:nvSpPr>
          <p:spPr>
            <a:xfrm>
              <a:off x="5336135" y="6104247"/>
              <a:ext cx="545432" cy="545432"/>
            </a:xfrm>
            <a:prstGeom prst="ellipse">
              <a:avLst/>
            </a:prstGeom>
            <a:solidFill>
              <a:schemeClr val="lt1"/>
            </a:solidFill>
            <a:ln w="38100" cap="flat" cmpd="sng">
              <a:solidFill>
                <a:srgbClr val="F0821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08215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  <p:cxnSp>
          <p:nvCxnSpPr>
            <p:cNvPr id="195" name="Google Shape;195;p8">
              <a:extLst>
                <a:ext uri="{FF2B5EF4-FFF2-40B4-BE49-F238E27FC236}">
                  <a16:creationId xmlns:a16="http://schemas.microsoft.com/office/drawing/2014/main" id="{F3C8AD35-C44A-BB04-A939-99884BFE2F37}"/>
                </a:ext>
              </a:extLst>
            </p:cNvPr>
            <p:cNvCxnSpPr/>
            <p:nvPr/>
          </p:nvCxnSpPr>
          <p:spPr>
            <a:xfrm flipH="1">
              <a:off x="5604350" y="5848642"/>
              <a:ext cx="4123" cy="238409"/>
            </a:xfrm>
            <a:prstGeom prst="straightConnector1">
              <a:avLst/>
            </a:prstGeom>
            <a:noFill/>
            <a:ln w="38100" cap="flat" cmpd="sng">
              <a:solidFill>
                <a:srgbClr val="F08215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grpSp>
        <p:nvGrpSpPr>
          <p:cNvPr id="196" name="Google Shape;196;p8">
            <a:extLst>
              <a:ext uri="{FF2B5EF4-FFF2-40B4-BE49-F238E27FC236}">
                <a16:creationId xmlns:a16="http://schemas.microsoft.com/office/drawing/2014/main" id="{EC958827-267C-8059-79F9-292BEB513348}"/>
              </a:ext>
            </a:extLst>
          </p:cNvPr>
          <p:cNvGrpSpPr/>
          <p:nvPr/>
        </p:nvGrpSpPr>
        <p:grpSpPr>
          <a:xfrm>
            <a:off x="6286747" y="5848642"/>
            <a:ext cx="545432" cy="792308"/>
            <a:chOff x="6264975" y="5848642"/>
            <a:chExt cx="545432" cy="792308"/>
          </a:xfrm>
        </p:grpSpPr>
        <p:sp>
          <p:nvSpPr>
            <p:cNvPr id="197" name="Google Shape;197;p8">
              <a:extLst>
                <a:ext uri="{FF2B5EF4-FFF2-40B4-BE49-F238E27FC236}">
                  <a16:creationId xmlns:a16="http://schemas.microsoft.com/office/drawing/2014/main" id="{01A8BE97-9F4F-69C1-D694-58D88901FD2B}"/>
                </a:ext>
              </a:extLst>
            </p:cNvPr>
            <p:cNvSpPr/>
            <p:nvPr/>
          </p:nvSpPr>
          <p:spPr>
            <a:xfrm>
              <a:off x="6264975" y="6095518"/>
              <a:ext cx="545432" cy="545432"/>
            </a:xfrm>
            <a:prstGeom prst="ellipse">
              <a:avLst/>
            </a:prstGeom>
            <a:solidFill>
              <a:schemeClr val="lt1"/>
            </a:solidFill>
            <a:ln w="38100" cap="flat" cmpd="sng">
              <a:solidFill>
                <a:srgbClr val="F0821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08215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cxnSp>
          <p:nvCxnSpPr>
            <p:cNvPr id="198" name="Google Shape;198;p8">
              <a:extLst>
                <a:ext uri="{FF2B5EF4-FFF2-40B4-BE49-F238E27FC236}">
                  <a16:creationId xmlns:a16="http://schemas.microsoft.com/office/drawing/2014/main" id="{2D36A0B7-0535-1C04-8011-3D2A2A624C3A}"/>
                </a:ext>
              </a:extLst>
            </p:cNvPr>
            <p:cNvCxnSpPr/>
            <p:nvPr/>
          </p:nvCxnSpPr>
          <p:spPr>
            <a:xfrm flipH="1">
              <a:off x="6532331" y="5848642"/>
              <a:ext cx="4123" cy="238409"/>
            </a:xfrm>
            <a:prstGeom prst="straightConnector1">
              <a:avLst/>
            </a:prstGeom>
            <a:noFill/>
            <a:ln w="38100" cap="flat" cmpd="sng">
              <a:solidFill>
                <a:srgbClr val="F08215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grpSp>
        <p:nvGrpSpPr>
          <p:cNvPr id="199" name="Google Shape;199;p8">
            <a:extLst>
              <a:ext uri="{FF2B5EF4-FFF2-40B4-BE49-F238E27FC236}">
                <a16:creationId xmlns:a16="http://schemas.microsoft.com/office/drawing/2014/main" id="{1345CDB1-8EC6-D7D3-0276-8B7695598D4C}"/>
              </a:ext>
            </a:extLst>
          </p:cNvPr>
          <p:cNvGrpSpPr/>
          <p:nvPr/>
        </p:nvGrpSpPr>
        <p:grpSpPr>
          <a:xfrm>
            <a:off x="7311508" y="5848642"/>
            <a:ext cx="545432" cy="792308"/>
            <a:chOff x="7311508" y="5848642"/>
            <a:chExt cx="545432" cy="792308"/>
          </a:xfrm>
        </p:grpSpPr>
        <p:sp>
          <p:nvSpPr>
            <p:cNvPr id="200" name="Google Shape;200;p8">
              <a:extLst>
                <a:ext uri="{FF2B5EF4-FFF2-40B4-BE49-F238E27FC236}">
                  <a16:creationId xmlns:a16="http://schemas.microsoft.com/office/drawing/2014/main" id="{C7FBC570-7DC8-C64A-6F46-AEF99E1AEF1D}"/>
                </a:ext>
              </a:extLst>
            </p:cNvPr>
            <p:cNvSpPr/>
            <p:nvPr/>
          </p:nvSpPr>
          <p:spPr>
            <a:xfrm>
              <a:off x="7311508" y="6095518"/>
              <a:ext cx="545432" cy="545432"/>
            </a:xfrm>
            <a:prstGeom prst="ellipse">
              <a:avLst/>
            </a:prstGeom>
            <a:solidFill>
              <a:schemeClr val="lt1"/>
            </a:solidFill>
            <a:ln w="38100" cap="flat" cmpd="sng">
              <a:solidFill>
                <a:srgbClr val="F0821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08215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/>
            </a:p>
          </p:txBody>
        </p:sp>
        <p:cxnSp>
          <p:nvCxnSpPr>
            <p:cNvPr id="201" name="Google Shape;201;p8">
              <a:extLst>
                <a:ext uri="{FF2B5EF4-FFF2-40B4-BE49-F238E27FC236}">
                  <a16:creationId xmlns:a16="http://schemas.microsoft.com/office/drawing/2014/main" id="{EB8E17C0-80F6-EAF5-17A8-BA145D7C4560}"/>
                </a:ext>
              </a:extLst>
            </p:cNvPr>
            <p:cNvCxnSpPr/>
            <p:nvPr/>
          </p:nvCxnSpPr>
          <p:spPr>
            <a:xfrm flipH="1">
              <a:off x="7569569" y="5848642"/>
              <a:ext cx="4123" cy="238409"/>
            </a:xfrm>
            <a:prstGeom prst="straightConnector1">
              <a:avLst/>
            </a:prstGeom>
            <a:noFill/>
            <a:ln w="38100" cap="flat" cmpd="sng">
              <a:solidFill>
                <a:srgbClr val="F08215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grpSp>
        <p:nvGrpSpPr>
          <p:cNvPr id="202" name="Google Shape;202;p8">
            <a:extLst>
              <a:ext uri="{FF2B5EF4-FFF2-40B4-BE49-F238E27FC236}">
                <a16:creationId xmlns:a16="http://schemas.microsoft.com/office/drawing/2014/main" id="{85DB6AEC-4CA9-BCE5-E1CE-39BC18DBF2B3}"/>
              </a:ext>
            </a:extLst>
          </p:cNvPr>
          <p:cNvGrpSpPr/>
          <p:nvPr/>
        </p:nvGrpSpPr>
        <p:grpSpPr>
          <a:xfrm>
            <a:off x="8224834" y="5848642"/>
            <a:ext cx="545432" cy="802852"/>
            <a:chOff x="8224834" y="5848642"/>
            <a:chExt cx="545432" cy="802852"/>
          </a:xfrm>
        </p:grpSpPr>
        <p:sp>
          <p:nvSpPr>
            <p:cNvPr id="203" name="Google Shape;203;p8">
              <a:extLst>
                <a:ext uri="{FF2B5EF4-FFF2-40B4-BE49-F238E27FC236}">
                  <a16:creationId xmlns:a16="http://schemas.microsoft.com/office/drawing/2014/main" id="{D258A16D-CFCF-89CD-0ED8-DE9EE3F8E489}"/>
                </a:ext>
              </a:extLst>
            </p:cNvPr>
            <p:cNvSpPr/>
            <p:nvPr/>
          </p:nvSpPr>
          <p:spPr>
            <a:xfrm>
              <a:off x="8224834" y="6106062"/>
              <a:ext cx="545432" cy="545432"/>
            </a:xfrm>
            <a:prstGeom prst="ellipse">
              <a:avLst/>
            </a:prstGeom>
            <a:solidFill>
              <a:schemeClr val="lt1"/>
            </a:solidFill>
            <a:ln w="38100" cap="flat" cmpd="sng">
              <a:solidFill>
                <a:srgbClr val="F0821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08215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/>
            </a:p>
          </p:txBody>
        </p:sp>
        <p:cxnSp>
          <p:nvCxnSpPr>
            <p:cNvPr id="204" name="Google Shape;204;p8">
              <a:extLst>
                <a:ext uri="{FF2B5EF4-FFF2-40B4-BE49-F238E27FC236}">
                  <a16:creationId xmlns:a16="http://schemas.microsoft.com/office/drawing/2014/main" id="{FFF51D2A-3D82-E8F8-CD09-6123F9AD642E}"/>
                </a:ext>
              </a:extLst>
            </p:cNvPr>
            <p:cNvCxnSpPr/>
            <p:nvPr/>
          </p:nvCxnSpPr>
          <p:spPr>
            <a:xfrm flipH="1">
              <a:off x="8497550" y="5848642"/>
              <a:ext cx="4123" cy="238409"/>
            </a:xfrm>
            <a:prstGeom prst="straightConnector1">
              <a:avLst/>
            </a:prstGeom>
            <a:noFill/>
            <a:ln w="38100" cap="flat" cmpd="sng">
              <a:solidFill>
                <a:srgbClr val="F08215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sp>
        <p:nvSpPr>
          <p:cNvPr id="176" name="Google Shape;176;p8">
            <a:extLst>
              <a:ext uri="{FF2B5EF4-FFF2-40B4-BE49-F238E27FC236}">
                <a16:creationId xmlns:a16="http://schemas.microsoft.com/office/drawing/2014/main" id="{8D8C70EE-BDB0-C83B-B943-6CF7AE492DD4}"/>
              </a:ext>
            </a:extLst>
          </p:cNvPr>
          <p:cNvSpPr/>
          <p:nvPr/>
        </p:nvSpPr>
        <p:spPr>
          <a:xfrm>
            <a:off x="3339918" y="2267771"/>
            <a:ext cx="3657599" cy="422405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249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49ECE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249ECE"/>
                </a:solidFill>
                <a:latin typeface="Twinkl" pitchFamily="2" charset="0"/>
                <a:sym typeface="Arial"/>
              </a:rPr>
              <a:t>Does the woman have long hair?</a:t>
            </a:r>
            <a:endParaRPr>
              <a:latin typeface="Twinkl" pitchFamily="2" charset="0"/>
            </a:endParaRPr>
          </a:p>
        </p:txBody>
      </p:sp>
      <p:sp>
        <p:nvSpPr>
          <p:cNvPr id="179" name="Google Shape;179;p8">
            <a:extLst>
              <a:ext uri="{FF2B5EF4-FFF2-40B4-BE49-F238E27FC236}">
                <a16:creationId xmlns:a16="http://schemas.microsoft.com/office/drawing/2014/main" id="{5F397AC0-F0B9-537D-8C19-48D05A9A9478}"/>
              </a:ext>
            </a:extLst>
          </p:cNvPr>
          <p:cNvSpPr/>
          <p:nvPr/>
        </p:nvSpPr>
        <p:spPr>
          <a:xfrm>
            <a:off x="6557144" y="2854749"/>
            <a:ext cx="834163" cy="349702"/>
          </a:xfrm>
          <a:prstGeom prst="rect">
            <a:avLst/>
          </a:prstGeom>
          <a:solidFill>
            <a:srgbClr val="249ECE"/>
          </a:solidFill>
          <a:ln>
            <a:noFill/>
          </a:ln>
        </p:spPr>
        <p:txBody>
          <a:bodyPr spcFirstLastPara="1" wrap="square" lIns="36000" tIns="36000" rIns="36000" bIns="36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GB" sz="1800" dirty="0">
                <a:solidFill>
                  <a:schemeClr val="lt1"/>
                </a:solidFill>
                <a:latin typeface="Twinkl" pitchFamily="2" charset="0"/>
                <a:sym typeface="Arial"/>
              </a:rPr>
              <a:t>NO</a:t>
            </a:r>
            <a:endParaRPr dirty="0">
              <a:latin typeface="Twinkl" pitchFamily="2" charset="0"/>
            </a:endParaRPr>
          </a:p>
        </p:txBody>
      </p:sp>
      <p:cxnSp>
        <p:nvCxnSpPr>
          <p:cNvPr id="206" name="Google Shape;206;p8">
            <a:extLst>
              <a:ext uri="{FF2B5EF4-FFF2-40B4-BE49-F238E27FC236}">
                <a16:creationId xmlns:a16="http://schemas.microsoft.com/office/drawing/2014/main" id="{CBC36133-EF1F-6830-FDD5-80DF4BA984BF}"/>
              </a:ext>
            </a:extLst>
          </p:cNvPr>
          <p:cNvCxnSpPr/>
          <p:nvPr/>
        </p:nvCxnSpPr>
        <p:spPr>
          <a:xfrm flipH="1">
            <a:off x="3092171" y="3181835"/>
            <a:ext cx="8043" cy="204575"/>
          </a:xfrm>
          <a:prstGeom prst="straightConnector1">
            <a:avLst/>
          </a:prstGeom>
          <a:noFill/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07" name="Google Shape;207;p8">
            <a:extLst>
              <a:ext uri="{FF2B5EF4-FFF2-40B4-BE49-F238E27FC236}">
                <a16:creationId xmlns:a16="http://schemas.microsoft.com/office/drawing/2014/main" id="{9F40DD74-3327-E413-FADF-09C1E42BD0EC}"/>
              </a:ext>
            </a:extLst>
          </p:cNvPr>
          <p:cNvCxnSpPr>
            <a:stCxn id="208" idx="2"/>
            <a:endCxn id="209" idx="3"/>
          </p:cNvCxnSpPr>
          <p:nvPr/>
        </p:nvCxnSpPr>
        <p:spPr>
          <a:xfrm flipH="1">
            <a:off x="2518877" y="3826129"/>
            <a:ext cx="563700" cy="372900"/>
          </a:xfrm>
          <a:prstGeom prst="straightConnector1">
            <a:avLst/>
          </a:prstGeom>
          <a:noFill/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10" name="Google Shape;210;p8">
            <a:extLst>
              <a:ext uri="{FF2B5EF4-FFF2-40B4-BE49-F238E27FC236}">
                <a16:creationId xmlns:a16="http://schemas.microsoft.com/office/drawing/2014/main" id="{B5113577-7756-0918-4DB0-1A14C7509B2B}"/>
              </a:ext>
            </a:extLst>
          </p:cNvPr>
          <p:cNvCxnSpPr>
            <a:stCxn id="208" idx="2"/>
            <a:endCxn id="211" idx="1"/>
          </p:cNvCxnSpPr>
          <p:nvPr/>
        </p:nvCxnSpPr>
        <p:spPr>
          <a:xfrm>
            <a:off x="3082577" y="3826129"/>
            <a:ext cx="574200" cy="372900"/>
          </a:xfrm>
          <a:prstGeom prst="straightConnector1">
            <a:avLst/>
          </a:prstGeom>
          <a:noFill/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08" name="Google Shape;208;p8">
            <a:extLst>
              <a:ext uri="{FF2B5EF4-FFF2-40B4-BE49-F238E27FC236}">
                <a16:creationId xmlns:a16="http://schemas.microsoft.com/office/drawing/2014/main" id="{0BAA5733-B2FB-8ECD-510F-0C6FB2508618}"/>
              </a:ext>
            </a:extLst>
          </p:cNvPr>
          <p:cNvSpPr/>
          <p:nvPr/>
        </p:nvSpPr>
        <p:spPr>
          <a:xfrm>
            <a:off x="1646716" y="3403724"/>
            <a:ext cx="2871722" cy="422405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249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49ECE"/>
              </a:buClr>
              <a:buSzPts val="1800"/>
              <a:buFont typeface="Arial"/>
              <a:buNone/>
            </a:pPr>
            <a:r>
              <a:rPr lang="en-GB" sz="1800" dirty="0">
                <a:solidFill>
                  <a:srgbClr val="249ECE"/>
                </a:solidFill>
                <a:latin typeface="Twinkl" pitchFamily="2" charset="0"/>
                <a:sym typeface="Arial"/>
              </a:rPr>
              <a:t>Is she wearing a jacket?</a:t>
            </a:r>
            <a:endParaRPr dirty="0">
              <a:latin typeface="Twinkl" pitchFamily="2" charset="0"/>
            </a:endParaRPr>
          </a:p>
        </p:txBody>
      </p:sp>
      <p:sp>
        <p:nvSpPr>
          <p:cNvPr id="209" name="Google Shape;209;p8">
            <a:extLst>
              <a:ext uri="{FF2B5EF4-FFF2-40B4-BE49-F238E27FC236}">
                <a16:creationId xmlns:a16="http://schemas.microsoft.com/office/drawing/2014/main" id="{0F6DC987-0FF7-1F02-A908-9B35319A7A68}"/>
              </a:ext>
            </a:extLst>
          </p:cNvPr>
          <p:cNvSpPr/>
          <p:nvPr/>
        </p:nvSpPr>
        <p:spPr>
          <a:xfrm>
            <a:off x="1684829" y="4024097"/>
            <a:ext cx="834163" cy="349702"/>
          </a:xfrm>
          <a:prstGeom prst="rect">
            <a:avLst/>
          </a:prstGeom>
          <a:solidFill>
            <a:srgbClr val="249ECE"/>
          </a:solidFill>
          <a:ln>
            <a:noFill/>
          </a:ln>
        </p:spPr>
        <p:txBody>
          <a:bodyPr spcFirstLastPara="1" wrap="square" lIns="36000" tIns="36000" rIns="36000" bIns="36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Twinkl" pitchFamily="2" charset="0"/>
                <a:sym typeface="Arial"/>
              </a:rPr>
              <a:t>YES</a:t>
            </a:r>
            <a:endParaRPr>
              <a:latin typeface="Twinkl" pitchFamily="2" charset="0"/>
            </a:endParaRPr>
          </a:p>
        </p:txBody>
      </p:sp>
      <p:sp>
        <p:nvSpPr>
          <p:cNvPr id="211" name="Google Shape;211;p8">
            <a:extLst>
              <a:ext uri="{FF2B5EF4-FFF2-40B4-BE49-F238E27FC236}">
                <a16:creationId xmlns:a16="http://schemas.microsoft.com/office/drawing/2014/main" id="{109D53F5-17AE-C284-C2A2-B563A30EC282}"/>
              </a:ext>
            </a:extLst>
          </p:cNvPr>
          <p:cNvSpPr/>
          <p:nvPr/>
        </p:nvSpPr>
        <p:spPr>
          <a:xfrm>
            <a:off x="3656802" y="4024097"/>
            <a:ext cx="834163" cy="349702"/>
          </a:xfrm>
          <a:prstGeom prst="rect">
            <a:avLst/>
          </a:prstGeom>
          <a:solidFill>
            <a:srgbClr val="249ECE"/>
          </a:solidFill>
          <a:ln>
            <a:noFill/>
          </a:ln>
        </p:spPr>
        <p:txBody>
          <a:bodyPr spcFirstLastPara="1" wrap="square" lIns="36000" tIns="36000" rIns="36000" bIns="36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GB" sz="1800" dirty="0">
                <a:solidFill>
                  <a:schemeClr val="lt1"/>
                </a:solidFill>
                <a:latin typeface="Twinkl" pitchFamily="2" charset="0"/>
                <a:sym typeface="Arial"/>
              </a:rPr>
              <a:t>NO</a:t>
            </a:r>
            <a:endParaRPr dirty="0">
              <a:latin typeface="Twinkl" pitchFamily="2" charset="0"/>
            </a:endParaRPr>
          </a:p>
        </p:txBody>
      </p:sp>
      <p:grpSp>
        <p:nvGrpSpPr>
          <p:cNvPr id="212" name="Google Shape;212;p8">
            <a:extLst>
              <a:ext uri="{FF2B5EF4-FFF2-40B4-BE49-F238E27FC236}">
                <a16:creationId xmlns:a16="http://schemas.microsoft.com/office/drawing/2014/main" id="{D2603321-4BC4-53B6-4CA7-128E7DACCE32}"/>
              </a:ext>
            </a:extLst>
          </p:cNvPr>
          <p:cNvGrpSpPr/>
          <p:nvPr/>
        </p:nvGrpSpPr>
        <p:grpSpPr>
          <a:xfrm>
            <a:off x="1210734" y="4373799"/>
            <a:ext cx="1766985" cy="1476160"/>
            <a:chOff x="1210734" y="4373799"/>
            <a:chExt cx="1766985" cy="1476160"/>
          </a:xfrm>
        </p:grpSpPr>
        <p:cxnSp>
          <p:nvCxnSpPr>
            <p:cNvPr id="213" name="Google Shape;213;p8">
              <a:extLst>
                <a:ext uri="{FF2B5EF4-FFF2-40B4-BE49-F238E27FC236}">
                  <a16:creationId xmlns:a16="http://schemas.microsoft.com/office/drawing/2014/main" id="{F49E1578-7E6A-738B-564E-2FFBD94DB07B}"/>
                </a:ext>
              </a:extLst>
            </p:cNvPr>
            <p:cNvCxnSpPr>
              <a:stCxn id="214" idx="2"/>
              <a:endCxn id="183" idx="0"/>
            </p:cNvCxnSpPr>
            <p:nvPr/>
          </p:nvCxnSpPr>
          <p:spPr>
            <a:xfrm flipH="1">
              <a:off x="1627910" y="5262941"/>
              <a:ext cx="474000" cy="237300"/>
            </a:xfrm>
            <a:prstGeom prst="straightConnector1">
              <a:avLst/>
            </a:prstGeom>
            <a:noFill/>
            <a:ln w="38100" cap="flat" cmpd="sng">
              <a:solidFill>
                <a:srgbClr val="F08215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215" name="Google Shape;215;p8">
              <a:extLst>
                <a:ext uri="{FF2B5EF4-FFF2-40B4-BE49-F238E27FC236}">
                  <a16:creationId xmlns:a16="http://schemas.microsoft.com/office/drawing/2014/main" id="{EB69C068-AC6D-AB9D-F7B6-B3AE1B1ACCF4}"/>
                </a:ext>
              </a:extLst>
            </p:cNvPr>
            <p:cNvCxnSpPr>
              <a:stCxn id="214" idx="2"/>
              <a:endCxn id="216" idx="0"/>
            </p:cNvCxnSpPr>
            <p:nvPr/>
          </p:nvCxnSpPr>
          <p:spPr>
            <a:xfrm>
              <a:off x="2101910" y="5262941"/>
              <a:ext cx="449700" cy="237300"/>
            </a:xfrm>
            <a:prstGeom prst="straightConnector1">
              <a:avLst/>
            </a:prstGeom>
            <a:noFill/>
            <a:ln w="38100" cap="flat" cmpd="sng">
              <a:solidFill>
                <a:srgbClr val="F08215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217" name="Google Shape;217;p8">
              <a:extLst>
                <a:ext uri="{FF2B5EF4-FFF2-40B4-BE49-F238E27FC236}">
                  <a16:creationId xmlns:a16="http://schemas.microsoft.com/office/drawing/2014/main" id="{AAC1BA5C-A5A2-88D5-B53A-281048187DF0}"/>
                </a:ext>
              </a:extLst>
            </p:cNvPr>
            <p:cNvCxnSpPr>
              <a:stCxn id="209" idx="2"/>
              <a:endCxn id="214" idx="0"/>
            </p:cNvCxnSpPr>
            <p:nvPr/>
          </p:nvCxnSpPr>
          <p:spPr>
            <a:xfrm>
              <a:off x="2101910" y="4373799"/>
              <a:ext cx="0" cy="189600"/>
            </a:xfrm>
            <a:prstGeom prst="straightConnector1">
              <a:avLst/>
            </a:prstGeom>
            <a:noFill/>
            <a:ln w="38100" cap="flat" cmpd="sng">
              <a:solidFill>
                <a:srgbClr val="F08215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214" name="Google Shape;214;p8">
              <a:extLst>
                <a:ext uri="{FF2B5EF4-FFF2-40B4-BE49-F238E27FC236}">
                  <a16:creationId xmlns:a16="http://schemas.microsoft.com/office/drawing/2014/main" id="{EC7FCAF8-21FF-AA63-F7A0-C3283376694F}"/>
                </a:ext>
              </a:extLst>
            </p:cNvPr>
            <p:cNvSpPr/>
            <p:nvPr/>
          </p:nvSpPr>
          <p:spPr>
            <a:xfrm>
              <a:off x="1226101" y="4563537"/>
              <a:ext cx="1751618" cy="699404"/>
            </a:xfrm>
            <a:prstGeom prst="rect">
              <a:avLst/>
            </a:prstGeom>
            <a:solidFill>
              <a:schemeClr val="lt1"/>
            </a:solidFill>
            <a:ln w="38100" cap="flat" cmpd="sng">
              <a:solidFill>
                <a:srgbClr val="249EC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2000" tIns="72000" rIns="72000" bIns="720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249ECE"/>
                </a:buClr>
                <a:buSzPts val="1800"/>
                <a:buFont typeface="Arial"/>
                <a:buNone/>
              </a:pPr>
              <a:r>
                <a:rPr lang="en-GB" sz="1800" dirty="0">
                  <a:solidFill>
                    <a:srgbClr val="249ECE"/>
                  </a:solidFill>
                  <a:latin typeface="Twinkl" pitchFamily="2" charset="0"/>
                  <a:sym typeface="Arial"/>
                </a:rPr>
                <a:t>Is she wearing a scarf?</a:t>
              </a:r>
              <a:endParaRPr dirty="0">
                <a:latin typeface="Twinkl" pitchFamily="2" charset="0"/>
              </a:endParaRPr>
            </a:p>
          </p:txBody>
        </p:sp>
        <p:sp>
          <p:nvSpPr>
            <p:cNvPr id="183" name="Google Shape;183;p8">
              <a:extLst>
                <a:ext uri="{FF2B5EF4-FFF2-40B4-BE49-F238E27FC236}">
                  <a16:creationId xmlns:a16="http://schemas.microsoft.com/office/drawing/2014/main" id="{D9A26C54-FD59-E948-408B-FFF59F75B10A}"/>
                </a:ext>
              </a:extLst>
            </p:cNvPr>
            <p:cNvSpPr/>
            <p:nvPr/>
          </p:nvSpPr>
          <p:spPr>
            <a:xfrm>
              <a:off x="1210734" y="5500257"/>
              <a:ext cx="834163" cy="349702"/>
            </a:xfrm>
            <a:prstGeom prst="rect">
              <a:avLst/>
            </a:prstGeom>
            <a:solidFill>
              <a:srgbClr val="249ECE"/>
            </a:solidFill>
            <a:ln>
              <a:noFill/>
            </a:ln>
          </p:spPr>
          <p:txBody>
            <a:bodyPr spcFirstLastPara="1" wrap="square" lIns="36000" tIns="36000" rIns="36000" bIns="360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GB" sz="1800">
                  <a:solidFill>
                    <a:schemeClr val="lt1"/>
                  </a:solidFill>
                  <a:latin typeface="Twinkl" pitchFamily="2" charset="0"/>
                  <a:sym typeface="Arial"/>
                </a:rPr>
                <a:t>YES</a:t>
              </a:r>
              <a:endParaRPr>
                <a:latin typeface="Twinkl" pitchFamily="2" charset="0"/>
              </a:endParaRPr>
            </a:p>
          </p:txBody>
        </p:sp>
        <p:sp>
          <p:nvSpPr>
            <p:cNvPr id="216" name="Google Shape;216;p8">
              <a:extLst>
                <a:ext uri="{FF2B5EF4-FFF2-40B4-BE49-F238E27FC236}">
                  <a16:creationId xmlns:a16="http://schemas.microsoft.com/office/drawing/2014/main" id="{44373B9A-C2FD-83CD-054A-6F8588168249}"/>
                </a:ext>
              </a:extLst>
            </p:cNvPr>
            <p:cNvSpPr/>
            <p:nvPr/>
          </p:nvSpPr>
          <p:spPr>
            <a:xfrm>
              <a:off x="2134593" y="5500257"/>
              <a:ext cx="834163" cy="349702"/>
            </a:xfrm>
            <a:prstGeom prst="rect">
              <a:avLst/>
            </a:prstGeom>
            <a:solidFill>
              <a:srgbClr val="249ECE"/>
            </a:solidFill>
            <a:ln>
              <a:noFill/>
            </a:ln>
          </p:spPr>
          <p:txBody>
            <a:bodyPr spcFirstLastPara="1" wrap="square" lIns="36000" tIns="36000" rIns="36000" bIns="360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GB" sz="1800">
                  <a:solidFill>
                    <a:schemeClr val="lt1"/>
                  </a:solidFill>
                  <a:latin typeface="Twinkl" pitchFamily="2" charset="0"/>
                  <a:sym typeface="Arial"/>
                </a:rPr>
                <a:t>NO</a:t>
              </a:r>
              <a:endParaRPr>
                <a:latin typeface="Twinkl" pitchFamily="2" charset="0"/>
              </a:endParaRPr>
            </a:p>
          </p:txBody>
        </p:sp>
      </p:grpSp>
      <p:grpSp>
        <p:nvGrpSpPr>
          <p:cNvPr id="218" name="Google Shape;218;p8">
            <a:extLst>
              <a:ext uri="{FF2B5EF4-FFF2-40B4-BE49-F238E27FC236}">
                <a16:creationId xmlns:a16="http://schemas.microsoft.com/office/drawing/2014/main" id="{E633AB22-F67E-3F71-30AC-E111F2DA2708}"/>
              </a:ext>
            </a:extLst>
          </p:cNvPr>
          <p:cNvGrpSpPr/>
          <p:nvPr/>
        </p:nvGrpSpPr>
        <p:grpSpPr>
          <a:xfrm>
            <a:off x="5538366" y="3204451"/>
            <a:ext cx="2904781" cy="1169348"/>
            <a:chOff x="5538366" y="3204451"/>
            <a:chExt cx="2904781" cy="1169348"/>
          </a:xfrm>
        </p:grpSpPr>
        <p:cxnSp>
          <p:nvCxnSpPr>
            <p:cNvPr id="219" name="Google Shape;219;p8">
              <a:extLst>
                <a:ext uri="{FF2B5EF4-FFF2-40B4-BE49-F238E27FC236}">
                  <a16:creationId xmlns:a16="http://schemas.microsoft.com/office/drawing/2014/main" id="{0AD637A6-36C0-9399-1273-5FE5987E40B6}"/>
                </a:ext>
              </a:extLst>
            </p:cNvPr>
            <p:cNvCxnSpPr/>
            <p:nvPr/>
          </p:nvCxnSpPr>
          <p:spPr>
            <a:xfrm flipH="1">
              <a:off x="6997517" y="3204451"/>
              <a:ext cx="8043" cy="204575"/>
            </a:xfrm>
            <a:prstGeom prst="straightConnector1">
              <a:avLst/>
            </a:prstGeom>
            <a:noFill/>
            <a:ln w="38100" cap="flat" cmpd="sng">
              <a:solidFill>
                <a:srgbClr val="F08215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220" name="Google Shape;220;p8">
              <a:extLst>
                <a:ext uri="{FF2B5EF4-FFF2-40B4-BE49-F238E27FC236}">
                  <a16:creationId xmlns:a16="http://schemas.microsoft.com/office/drawing/2014/main" id="{19C45B7E-4F00-2641-7AA4-895FA0D5402E}"/>
                </a:ext>
              </a:extLst>
            </p:cNvPr>
            <p:cNvCxnSpPr>
              <a:endCxn id="221" idx="3"/>
            </p:cNvCxnSpPr>
            <p:nvPr/>
          </p:nvCxnSpPr>
          <p:spPr>
            <a:xfrm flipH="1">
              <a:off x="6471174" y="3782548"/>
              <a:ext cx="528000" cy="416400"/>
            </a:xfrm>
            <a:prstGeom prst="straightConnector1">
              <a:avLst/>
            </a:prstGeom>
            <a:noFill/>
            <a:ln w="38100" cap="flat" cmpd="sng">
              <a:solidFill>
                <a:srgbClr val="F08215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222" name="Google Shape;222;p8">
              <a:extLst>
                <a:ext uri="{FF2B5EF4-FFF2-40B4-BE49-F238E27FC236}">
                  <a16:creationId xmlns:a16="http://schemas.microsoft.com/office/drawing/2014/main" id="{37FC5B9E-ABBA-FD77-342C-8FCA1B082AF2}"/>
                </a:ext>
              </a:extLst>
            </p:cNvPr>
            <p:cNvCxnSpPr>
              <a:endCxn id="223" idx="1"/>
            </p:cNvCxnSpPr>
            <p:nvPr/>
          </p:nvCxnSpPr>
          <p:spPr>
            <a:xfrm>
              <a:off x="6999984" y="3782548"/>
              <a:ext cx="609000" cy="416400"/>
            </a:xfrm>
            <a:prstGeom prst="straightConnector1">
              <a:avLst/>
            </a:prstGeom>
            <a:noFill/>
            <a:ln w="38100" cap="flat" cmpd="sng">
              <a:solidFill>
                <a:srgbClr val="F08215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224" name="Google Shape;224;p8">
              <a:extLst>
                <a:ext uri="{FF2B5EF4-FFF2-40B4-BE49-F238E27FC236}">
                  <a16:creationId xmlns:a16="http://schemas.microsoft.com/office/drawing/2014/main" id="{48B1A8AE-A68B-6A9C-DB62-238DE98AAA1F}"/>
                </a:ext>
              </a:extLst>
            </p:cNvPr>
            <p:cNvSpPr/>
            <p:nvPr/>
          </p:nvSpPr>
          <p:spPr>
            <a:xfrm>
              <a:off x="5538366" y="3374329"/>
              <a:ext cx="2871721" cy="422405"/>
            </a:xfrm>
            <a:prstGeom prst="rect">
              <a:avLst/>
            </a:prstGeom>
            <a:solidFill>
              <a:schemeClr val="lt1"/>
            </a:solidFill>
            <a:ln w="38100" cap="flat" cmpd="sng">
              <a:solidFill>
                <a:srgbClr val="249EC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2000" tIns="72000" rIns="72000" bIns="720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249ECE"/>
                </a:buClr>
                <a:buSzPts val="1800"/>
                <a:buFont typeface="Arial"/>
                <a:buNone/>
              </a:pPr>
              <a:r>
                <a:rPr lang="en-GB" sz="1800">
                  <a:solidFill>
                    <a:srgbClr val="249ECE"/>
                  </a:solidFill>
                  <a:latin typeface="Twinkl" pitchFamily="2" charset="0"/>
                  <a:sym typeface="Arial"/>
                </a:rPr>
                <a:t>Does she have glasses on?</a:t>
              </a:r>
              <a:endParaRPr>
                <a:latin typeface="Twinkl" pitchFamily="2" charset="0"/>
              </a:endParaRPr>
            </a:p>
          </p:txBody>
        </p:sp>
        <p:sp>
          <p:nvSpPr>
            <p:cNvPr id="221" name="Google Shape;221;p8">
              <a:extLst>
                <a:ext uri="{FF2B5EF4-FFF2-40B4-BE49-F238E27FC236}">
                  <a16:creationId xmlns:a16="http://schemas.microsoft.com/office/drawing/2014/main" id="{9B555974-1936-659A-960B-28D539349FEA}"/>
                </a:ext>
              </a:extLst>
            </p:cNvPr>
            <p:cNvSpPr/>
            <p:nvPr/>
          </p:nvSpPr>
          <p:spPr>
            <a:xfrm>
              <a:off x="5637011" y="4024097"/>
              <a:ext cx="834163" cy="349702"/>
            </a:xfrm>
            <a:prstGeom prst="rect">
              <a:avLst/>
            </a:prstGeom>
            <a:solidFill>
              <a:srgbClr val="249ECE"/>
            </a:solidFill>
            <a:ln>
              <a:noFill/>
            </a:ln>
          </p:spPr>
          <p:txBody>
            <a:bodyPr spcFirstLastPara="1" wrap="square" lIns="36000" tIns="36000" rIns="36000" bIns="360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GB" sz="1800">
                  <a:solidFill>
                    <a:schemeClr val="lt1"/>
                  </a:solidFill>
                  <a:latin typeface="Twinkl" pitchFamily="2" charset="0"/>
                  <a:sym typeface="Arial"/>
                </a:rPr>
                <a:t>YES</a:t>
              </a:r>
              <a:endParaRPr>
                <a:latin typeface="Twinkl" pitchFamily="2" charset="0"/>
              </a:endParaRPr>
            </a:p>
          </p:txBody>
        </p:sp>
        <p:sp>
          <p:nvSpPr>
            <p:cNvPr id="223" name="Google Shape;223;p8">
              <a:extLst>
                <a:ext uri="{FF2B5EF4-FFF2-40B4-BE49-F238E27FC236}">
                  <a16:creationId xmlns:a16="http://schemas.microsoft.com/office/drawing/2014/main" id="{BF8B68E5-F20D-1351-2777-DBBBEFE34D0B}"/>
                </a:ext>
              </a:extLst>
            </p:cNvPr>
            <p:cNvSpPr/>
            <p:nvPr/>
          </p:nvSpPr>
          <p:spPr>
            <a:xfrm>
              <a:off x="7608984" y="4024097"/>
              <a:ext cx="834163" cy="349702"/>
            </a:xfrm>
            <a:prstGeom prst="rect">
              <a:avLst/>
            </a:prstGeom>
            <a:solidFill>
              <a:srgbClr val="249ECE"/>
            </a:solidFill>
            <a:ln>
              <a:noFill/>
            </a:ln>
          </p:spPr>
          <p:txBody>
            <a:bodyPr spcFirstLastPara="1" wrap="square" lIns="36000" tIns="36000" rIns="36000" bIns="360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GB" sz="1800">
                  <a:solidFill>
                    <a:schemeClr val="lt1"/>
                  </a:solidFill>
                  <a:latin typeface="Twinkl" pitchFamily="2" charset="0"/>
                  <a:sym typeface="Arial"/>
                </a:rPr>
                <a:t>NO</a:t>
              </a:r>
              <a:endParaRPr>
                <a:latin typeface="Twinkl" pitchFamily="2" charset="0"/>
              </a:endParaRPr>
            </a:p>
          </p:txBody>
        </p:sp>
      </p:grpSp>
      <p:grpSp>
        <p:nvGrpSpPr>
          <p:cNvPr id="225" name="Google Shape;225;p8">
            <a:extLst>
              <a:ext uri="{FF2B5EF4-FFF2-40B4-BE49-F238E27FC236}">
                <a16:creationId xmlns:a16="http://schemas.microsoft.com/office/drawing/2014/main" id="{E94DA786-515C-E48F-C9C2-C093A305EE81}"/>
              </a:ext>
            </a:extLst>
          </p:cNvPr>
          <p:cNvGrpSpPr/>
          <p:nvPr/>
        </p:nvGrpSpPr>
        <p:grpSpPr>
          <a:xfrm>
            <a:off x="5076989" y="4380949"/>
            <a:ext cx="1937462" cy="1469010"/>
            <a:chOff x="5076989" y="4380949"/>
            <a:chExt cx="1937462" cy="1469010"/>
          </a:xfrm>
        </p:grpSpPr>
        <p:cxnSp>
          <p:nvCxnSpPr>
            <p:cNvPr id="226" name="Google Shape;226;p8">
              <a:extLst>
                <a:ext uri="{FF2B5EF4-FFF2-40B4-BE49-F238E27FC236}">
                  <a16:creationId xmlns:a16="http://schemas.microsoft.com/office/drawing/2014/main" id="{915FE336-6063-9F11-189B-7663EBA435D4}"/>
                </a:ext>
              </a:extLst>
            </p:cNvPr>
            <p:cNvCxnSpPr/>
            <p:nvPr/>
          </p:nvCxnSpPr>
          <p:spPr>
            <a:xfrm flipH="1">
              <a:off x="6082567" y="4380949"/>
              <a:ext cx="1" cy="189738"/>
            </a:xfrm>
            <a:prstGeom prst="straightConnector1">
              <a:avLst/>
            </a:prstGeom>
            <a:noFill/>
            <a:ln w="38100" cap="flat" cmpd="sng">
              <a:solidFill>
                <a:srgbClr val="F08215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grpSp>
          <p:nvGrpSpPr>
            <p:cNvPr id="227" name="Google Shape;227;p8">
              <a:extLst>
                <a:ext uri="{FF2B5EF4-FFF2-40B4-BE49-F238E27FC236}">
                  <a16:creationId xmlns:a16="http://schemas.microsoft.com/office/drawing/2014/main" id="{829B1F11-EBAE-9D2B-BF19-EE9F83ACA180}"/>
                </a:ext>
              </a:extLst>
            </p:cNvPr>
            <p:cNvGrpSpPr/>
            <p:nvPr/>
          </p:nvGrpSpPr>
          <p:grpSpPr>
            <a:xfrm>
              <a:off x="5076989" y="4556253"/>
              <a:ext cx="1937462" cy="1293706"/>
              <a:chOff x="5076989" y="4556253"/>
              <a:chExt cx="1937462" cy="1293706"/>
            </a:xfrm>
          </p:grpSpPr>
          <p:cxnSp>
            <p:nvCxnSpPr>
              <p:cNvPr id="228" name="Google Shape;228;p8">
                <a:extLst>
                  <a:ext uri="{FF2B5EF4-FFF2-40B4-BE49-F238E27FC236}">
                    <a16:creationId xmlns:a16="http://schemas.microsoft.com/office/drawing/2014/main" id="{E92147A3-FC86-AAFF-DB97-A46B740DD060}"/>
                  </a:ext>
                </a:extLst>
              </p:cNvPr>
              <p:cNvCxnSpPr/>
              <p:nvPr/>
            </p:nvCxnSpPr>
            <p:spPr>
              <a:xfrm flipH="1">
                <a:off x="5608473" y="5270091"/>
                <a:ext cx="474094" cy="237316"/>
              </a:xfrm>
              <a:prstGeom prst="straightConnector1">
                <a:avLst/>
              </a:prstGeom>
              <a:noFill/>
              <a:ln w="38100" cap="flat" cmpd="sng">
                <a:solidFill>
                  <a:srgbClr val="F08215"/>
                </a:solidFill>
                <a:prstDash val="solid"/>
                <a:miter lim="800000"/>
                <a:headEnd type="none" w="sm" len="sm"/>
                <a:tailEnd type="triangle" w="med" len="med"/>
              </a:ln>
            </p:spPr>
          </p:cxnSp>
          <p:cxnSp>
            <p:nvCxnSpPr>
              <p:cNvPr id="229" name="Google Shape;229;p8">
                <a:extLst>
                  <a:ext uri="{FF2B5EF4-FFF2-40B4-BE49-F238E27FC236}">
                    <a16:creationId xmlns:a16="http://schemas.microsoft.com/office/drawing/2014/main" id="{D81FD42A-8FB2-627E-5F5B-F2EF7CD0C25F}"/>
                  </a:ext>
                </a:extLst>
              </p:cNvPr>
              <p:cNvCxnSpPr/>
              <p:nvPr/>
            </p:nvCxnSpPr>
            <p:spPr>
              <a:xfrm>
                <a:off x="6082567" y="5270091"/>
                <a:ext cx="449765" cy="237316"/>
              </a:xfrm>
              <a:prstGeom prst="straightConnector1">
                <a:avLst/>
              </a:prstGeom>
              <a:noFill/>
              <a:ln w="38100" cap="flat" cmpd="sng">
                <a:solidFill>
                  <a:srgbClr val="F08215"/>
                </a:solidFill>
                <a:prstDash val="solid"/>
                <a:miter lim="800000"/>
                <a:headEnd type="none" w="sm" len="sm"/>
                <a:tailEnd type="triangle" w="med" len="med"/>
              </a:ln>
            </p:spPr>
          </p:cxnSp>
          <p:sp>
            <p:nvSpPr>
              <p:cNvPr id="230" name="Google Shape;230;p8">
                <a:extLst>
                  <a:ext uri="{FF2B5EF4-FFF2-40B4-BE49-F238E27FC236}">
                    <a16:creationId xmlns:a16="http://schemas.microsoft.com/office/drawing/2014/main" id="{5D7E4F5F-4254-9839-E56F-64358D4607AA}"/>
                  </a:ext>
                </a:extLst>
              </p:cNvPr>
              <p:cNvSpPr/>
              <p:nvPr/>
            </p:nvSpPr>
            <p:spPr>
              <a:xfrm>
                <a:off x="5178283" y="4556253"/>
                <a:ext cx="1751618" cy="699404"/>
              </a:xfrm>
              <a:prstGeom prst="rect">
                <a:avLst/>
              </a:prstGeom>
              <a:solidFill>
                <a:schemeClr val="lt1"/>
              </a:solidFill>
              <a:ln w="38100" cap="flat" cmpd="sng">
                <a:solidFill>
                  <a:srgbClr val="249ECE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rgbClr val="249ECE"/>
                  </a:buClr>
                  <a:buSzPts val="1800"/>
                  <a:buFont typeface="Arial"/>
                  <a:buNone/>
                </a:pPr>
                <a:r>
                  <a:rPr lang="en-GB" sz="1800">
                    <a:solidFill>
                      <a:srgbClr val="249ECE"/>
                    </a:solidFill>
                    <a:latin typeface="Twinkl" pitchFamily="2" charset="0"/>
                    <a:sym typeface="Arial"/>
                  </a:rPr>
                  <a:t>What colour is her hair?</a:t>
                </a:r>
                <a:endParaRPr>
                  <a:latin typeface="Twinkl" pitchFamily="2" charset="0"/>
                </a:endParaRPr>
              </a:p>
            </p:txBody>
          </p:sp>
          <p:sp>
            <p:nvSpPr>
              <p:cNvPr id="231" name="Google Shape;231;p8">
                <a:extLst>
                  <a:ext uri="{FF2B5EF4-FFF2-40B4-BE49-F238E27FC236}">
                    <a16:creationId xmlns:a16="http://schemas.microsoft.com/office/drawing/2014/main" id="{BEC57502-064E-BA0F-2E3E-14FBD323A214}"/>
                  </a:ext>
                </a:extLst>
              </p:cNvPr>
              <p:cNvSpPr/>
              <p:nvPr/>
            </p:nvSpPr>
            <p:spPr>
              <a:xfrm>
                <a:off x="5076989" y="5500257"/>
                <a:ext cx="931473" cy="349702"/>
              </a:xfrm>
              <a:prstGeom prst="rect">
                <a:avLst/>
              </a:prstGeom>
              <a:solidFill>
                <a:srgbClr val="249ECE"/>
              </a:solidFill>
              <a:ln>
                <a:noFill/>
              </a:ln>
            </p:spPr>
            <p:txBody>
              <a:bodyPr spcFirstLastPara="1" wrap="square" lIns="36000" tIns="36000" rIns="36000" bIns="36000" anchor="ctr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rPr lang="en-GB" sz="1800">
                    <a:solidFill>
                      <a:schemeClr val="lt1"/>
                    </a:solidFill>
                    <a:latin typeface="Twinkl" pitchFamily="2" charset="0"/>
                    <a:sym typeface="Arial"/>
                  </a:rPr>
                  <a:t>BLONDE</a:t>
                </a:r>
                <a:endParaRPr>
                  <a:latin typeface="Twinkl" pitchFamily="2" charset="0"/>
                </a:endParaRPr>
              </a:p>
            </p:txBody>
          </p:sp>
          <p:sp>
            <p:nvSpPr>
              <p:cNvPr id="232" name="Google Shape;232;p8">
                <a:extLst>
                  <a:ext uri="{FF2B5EF4-FFF2-40B4-BE49-F238E27FC236}">
                    <a16:creationId xmlns:a16="http://schemas.microsoft.com/office/drawing/2014/main" id="{6E965E0E-B7C2-AD60-0C63-3039B525F8D5}"/>
                  </a:ext>
                </a:extLst>
              </p:cNvPr>
              <p:cNvSpPr/>
              <p:nvPr/>
            </p:nvSpPr>
            <p:spPr>
              <a:xfrm>
                <a:off x="6103709" y="5500257"/>
                <a:ext cx="910742" cy="349702"/>
              </a:xfrm>
              <a:prstGeom prst="rect">
                <a:avLst/>
              </a:prstGeom>
              <a:solidFill>
                <a:srgbClr val="249ECE"/>
              </a:solidFill>
              <a:ln>
                <a:noFill/>
              </a:ln>
            </p:spPr>
            <p:txBody>
              <a:bodyPr spcFirstLastPara="1" wrap="square" lIns="36000" tIns="36000" rIns="36000" bIns="36000" anchor="ctr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rPr lang="en-GB" sz="1800">
                    <a:solidFill>
                      <a:schemeClr val="lt1"/>
                    </a:solidFill>
                    <a:latin typeface="Twinkl" pitchFamily="2" charset="0"/>
                    <a:sym typeface="Arial"/>
                  </a:rPr>
                  <a:t>BROWN</a:t>
                </a:r>
                <a:endParaRPr>
                  <a:latin typeface="Twinkl" pitchFamily="2" charset="0"/>
                </a:endParaRPr>
              </a:p>
            </p:txBody>
          </p:sp>
        </p:grpSp>
      </p:grpSp>
      <p:sp>
        <p:nvSpPr>
          <p:cNvPr id="177" name="Google Shape;177;p8">
            <a:extLst>
              <a:ext uri="{FF2B5EF4-FFF2-40B4-BE49-F238E27FC236}">
                <a16:creationId xmlns:a16="http://schemas.microsoft.com/office/drawing/2014/main" id="{5BB543AD-2C95-C806-A09A-447498C9F498}"/>
              </a:ext>
            </a:extLst>
          </p:cNvPr>
          <p:cNvSpPr/>
          <p:nvPr/>
        </p:nvSpPr>
        <p:spPr>
          <a:xfrm>
            <a:off x="2675090" y="2845727"/>
            <a:ext cx="834163" cy="349702"/>
          </a:xfrm>
          <a:prstGeom prst="rect">
            <a:avLst/>
          </a:prstGeom>
          <a:solidFill>
            <a:srgbClr val="249ECE"/>
          </a:solidFill>
          <a:ln>
            <a:noFill/>
          </a:ln>
        </p:spPr>
        <p:txBody>
          <a:bodyPr spcFirstLastPara="1" wrap="square" lIns="36000" tIns="36000" rIns="36000" bIns="36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GB" sz="1800" dirty="0">
                <a:solidFill>
                  <a:schemeClr val="lt1"/>
                </a:solidFill>
                <a:latin typeface="Twinkl" pitchFamily="2" charset="0"/>
                <a:sym typeface="Arial"/>
              </a:rPr>
              <a:t>YES</a:t>
            </a:r>
            <a:endParaRPr dirty="0">
              <a:latin typeface="Twinkl" pitchFamily="2" charset="0"/>
            </a:endParaRPr>
          </a:p>
        </p:txBody>
      </p:sp>
      <p:sp>
        <p:nvSpPr>
          <p:cNvPr id="234" name="Google Shape;234;p8">
            <a:extLst>
              <a:ext uri="{FF2B5EF4-FFF2-40B4-BE49-F238E27FC236}">
                <a16:creationId xmlns:a16="http://schemas.microsoft.com/office/drawing/2014/main" id="{C15DDD61-5E17-87F3-83C7-4E7DA42F1B11}"/>
              </a:ext>
            </a:extLst>
          </p:cNvPr>
          <p:cNvSpPr/>
          <p:nvPr/>
        </p:nvSpPr>
        <p:spPr>
          <a:xfrm>
            <a:off x="4154918" y="4035781"/>
            <a:ext cx="834163" cy="35685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winkl" pitchFamily="2" charset="0"/>
              <a:sym typeface="Arial"/>
            </a:endParaRPr>
          </a:p>
        </p:txBody>
      </p:sp>
      <p:sp>
        <p:nvSpPr>
          <p:cNvPr id="235" name="Google Shape;235;p8">
            <a:extLst>
              <a:ext uri="{FF2B5EF4-FFF2-40B4-BE49-F238E27FC236}">
                <a16:creationId xmlns:a16="http://schemas.microsoft.com/office/drawing/2014/main" id="{61FAD40C-D633-D3A2-84B4-2B70286779D2}"/>
              </a:ext>
            </a:extLst>
          </p:cNvPr>
          <p:cNvSpPr/>
          <p:nvPr/>
        </p:nvSpPr>
        <p:spPr>
          <a:xfrm>
            <a:off x="5624785" y="4034956"/>
            <a:ext cx="834163" cy="35685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winkl" pitchFamily="2" charset="0"/>
              <a:sym typeface="Arial"/>
            </a:endParaRPr>
          </a:p>
        </p:txBody>
      </p:sp>
      <p:sp>
        <p:nvSpPr>
          <p:cNvPr id="236" name="Google Shape;236;p8">
            <a:extLst>
              <a:ext uri="{FF2B5EF4-FFF2-40B4-BE49-F238E27FC236}">
                <a16:creationId xmlns:a16="http://schemas.microsoft.com/office/drawing/2014/main" id="{D04B441F-1994-72C0-A826-AA759D1CACF5}"/>
              </a:ext>
            </a:extLst>
          </p:cNvPr>
          <p:cNvSpPr/>
          <p:nvPr/>
        </p:nvSpPr>
        <p:spPr>
          <a:xfrm>
            <a:off x="7617220" y="4024097"/>
            <a:ext cx="834163" cy="35685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winkl" pitchFamily="2" charset="0"/>
              <a:sym typeface="Arial"/>
            </a:endParaRPr>
          </a:p>
        </p:txBody>
      </p:sp>
      <p:sp>
        <p:nvSpPr>
          <p:cNvPr id="237" name="Google Shape;237;p8">
            <a:extLst>
              <a:ext uri="{FF2B5EF4-FFF2-40B4-BE49-F238E27FC236}">
                <a16:creationId xmlns:a16="http://schemas.microsoft.com/office/drawing/2014/main" id="{9036DEE6-A6C7-C436-E4D4-05573742185F}"/>
              </a:ext>
            </a:extLst>
          </p:cNvPr>
          <p:cNvSpPr/>
          <p:nvPr/>
        </p:nvSpPr>
        <p:spPr>
          <a:xfrm>
            <a:off x="1203047" y="5502999"/>
            <a:ext cx="834163" cy="35685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winkl" pitchFamily="2" charset="0"/>
              <a:sym typeface="Arial"/>
            </a:endParaRPr>
          </a:p>
        </p:txBody>
      </p:sp>
      <p:sp>
        <p:nvSpPr>
          <p:cNvPr id="238" name="Google Shape;238;p8">
            <a:extLst>
              <a:ext uri="{FF2B5EF4-FFF2-40B4-BE49-F238E27FC236}">
                <a16:creationId xmlns:a16="http://schemas.microsoft.com/office/drawing/2014/main" id="{83067394-C21F-6634-C7E1-4C28106D461D}"/>
              </a:ext>
            </a:extLst>
          </p:cNvPr>
          <p:cNvSpPr/>
          <p:nvPr/>
        </p:nvSpPr>
        <p:spPr>
          <a:xfrm>
            <a:off x="2119002" y="5477228"/>
            <a:ext cx="834163" cy="35685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winkl" pitchFamily="2" charset="0"/>
              <a:sym typeface="Arial"/>
            </a:endParaRPr>
          </a:p>
        </p:txBody>
      </p:sp>
      <p:sp>
        <p:nvSpPr>
          <p:cNvPr id="243" name="Google Shape;243;p8">
            <a:extLst>
              <a:ext uri="{FF2B5EF4-FFF2-40B4-BE49-F238E27FC236}">
                <a16:creationId xmlns:a16="http://schemas.microsoft.com/office/drawing/2014/main" id="{74948B55-97CA-780A-095C-1C384357EE95}"/>
              </a:ext>
            </a:extLst>
          </p:cNvPr>
          <p:cNvSpPr/>
          <p:nvPr/>
        </p:nvSpPr>
        <p:spPr>
          <a:xfrm>
            <a:off x="7126360" y="5502999"/>
            <a:ext cx="834163" cy="356852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winkl" pitchFamily="2" charset="0"/>
              <a:sym typeface="Arial"/>
            </a:endParaRPr>
          </a:p>
        </p:txBody>
      </p:sp>
      <p:sp>
        <p:nvSpPr>
          <p:cNvPr id="2" name="Google Shape;172;p8">
            <a:extLst>
              <a:ext uri="{FF2B5EF4-FFF2-40B4-BE49-F238E27FC236}">
                <a16:creationId xmlns:a16="http://schemas.microsoft.com/office/drawing/2014/main" id="{57D55192-177E-FB6C-C12A-E39522FFE972}"/>
              </a:ext>
            </a:extLst>
          </p:cNvPr>
          <p:cNvSpPr/>
          <p:nvPr/>
        </p:nvSpPr>
        <p:spPr>
          <a:xfrm>
            <a:off x="436620" y="1368520"/>
            <a:ext cx="6552869" cy="772107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648000" tIns="108000" rIns="108000" bIns="108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GB" sz="1800" dirty="0">
                <a:solidFill>
                  <a:schemeClr val="lt1"/>
                </a:solidFill>
                <a:latin typeface="Twinkl" pitchFamily="2" charset="0"/>
                <a:sym typeface="Arial"/>
              </a:rPr>
              <a:t>Follow the arrows and answer the questions about the picture to get the second digit of the code.</a:t>
            </a:r>
            <a:endParaRPr dirty="0">
              <a:latin typeface="Twinkl" pitchFamily="2" charset="0"/>
            </a:endParaRPr>
          </a:p>
        </p:txBody>
      </p:sp>
      <p:sp>
        <p:nvSpPr>
          <p:cNvPr id="3" name="BTN">
            <a:extLst>
              <a:ext uri="{FF2B5EF4-FFF2-40B4-BE49-F238E27FC236}">
                <a16:creationId xmlns:a16="http://schemas.microsoft.com/office/drawing/2014/main" id="{CBA94A24-0464-4E59-6B33-9FA5C90BAFB6}"/>
              </a:ext>
            </a:extLst>
          </p:cNvPr>
          <p:cNvSpPr/>
          <p:nvPr/>
        </p:nvSpPr>
        <p:spPr>
          <a:xfrm>
            <a:off x="7493201" y="765175"/>
            <a:ext cx="895149" cy="895149"/>
          </a:xfrm>
          <a:prstGeom prst="rect">
            <a:avLst/>
          </a:prstGeom>
          <a:solidFill>
            <a:srgbClr val="E77D1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T" b="1" dirty="0">
                <a:latin typeface="Twinkl" pitchFamily="2" charset="77"/>
              </a:rPr>
              <a:t>Reveal Answer</a:t>
            </a:r>
          </a:p>
        </p:txBody>
      </p:sp>
      <p:pic>
        <p:nvPicPr>
          <p:cNvPr id="4" name="Google Shape;173;p8">
            <a:extLst>
              <a:ext uri="{FF2B5EF4-FFF2-40B4-BE49-F238E27FC236}">
                <a16:creationId xmlns:a16="http://schemas.microsoft.com/office/drawing/2014/main" id="{9B969186-8985-FF73-DEAE-E6D3A9F3A8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32143" y="1590205"/>
            <a:ext cx="1685087" cy="1890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8">
            <a:extLst>
              <a:ext uri="{FF2B5EF4-FFF2-40B4-BE49-F238E27FC236}">
                <a16:creationId xmlns:a16="http://schemas.microsoft.com/office/drawing/2014/main" id="{ECB4F628-4560-92C3-CC72-1EFD5323E75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85448" y="2024263"/>
            <a:ext cx="1486196" cy="4839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5909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69" grpId="0" animBg="1"/>
      <p:bldP spid="169" grpId="1" animBg="1"/>
      <p:bldP spid="179" grpId="0" animBg="1"/>
      <p:bldP spid="179" grpId="1" animBg="1"/>
      <p:bldP spid="209" grpId="0" animBg="1"/>
      <p:bldP spid="20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9"/>
          <p:cNvPicPr preferRelativeResize="0"/>
          <p:nvPr/>
        </p:nvPicPr>
        <p:blipFill rotWithShape="1">
          <a:blip r:embed="rId3">
            <a:alphaModFix/>
          </a:blip>
          <a:srcRect l="15993" t="-335" r="49489" b="335"/>
          <a:stretch/>
        </p:blipFill>
        <p:spPr>
          <a:xfrm>
            <a:off x="7404173" y="3284351"/>
            <a:ext cx="1751617" cy="3589944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9"/>
          <p:cNvSpPr>
            <a:spLocks noGrp="1"/>
          </p:cNvSpPr>
          <p:nvPr>
            <p:ph type="title"/>
          </p:nvPr>
        </p:nvSpPr>
        <p:spPr>
          <a:xfrm>
            <a:off x="461962" y="484079"/>
            <a:ext cx="8220075" cy="994306"/>
          </a:xfrm>
          <a:prstGeom prst="roundRect">
            <a:avLst>
              <a:gd name="adj" fmla="val 9641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4000"/>
              <a:buFont typeface="Arial"/>
              <a:buNone/>
            </a:pPr>
            <a:r>
              <a:rPr lang="en-GB" dirty="0">
                <a:latin typeface="Twinkl" pitchFamily="2" charset="0"/>
              </a:rPr>
              <a:t>The Third Monster</a:t>
            </a:r>
            <a:endParaRPr dirty="0">
              <a:latin typeface="Twinkl" pitchFamily="2" charset="0"/>
            </a:endParaRPr>
          </a:p>
        </p:txBody>
      </p:sp>
      <p:sp>
        <p:nvSpPr>
          <p:cNvPr id="251" name="Google Shape;251;p9"/>
          <p:cNvSpPr/>
          <p:nvPr/>
        </p:nvSpPr>
        <p:spPr>
          <a:xfrm>
            <a:off x="951986" y="1330038"/>
            <a:ext cx="3231312" cy="495108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684000" tIns="108000" rIns="108000" bIns="108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Twinkl" pitchFamily="2" charset="0"/>
                <a:sym typeface="Arial"/>
              </a:rPr>
              <a:t>What are these words?</a:t>
            </a:r>
            <a:endParaRPr>
              <a:latin typeface="Twinkl" pitchFamily="2" charset="0"/>
            </a:endParaRPr>
          </a:p>
        </p:txBody>
      </p:sp>
      <p:sp>
        <p:nvSpPr>
          <p:cNvPr id="252" name="Google Shape;252;p9"/>
          <p:cNvSpPr/>
          <p:nvPr/>
        </p:nvSpPr>
        <p:spPr>
          <a:xfrm>
            <a:off x="232739" y="5962407"/>
            <a:ext cx="545432" cy="545432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08215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53" name="Google Shape;253;p9"/>
          <p:cNvSpPr/>
          <p:nvPr/>
        </p:nvSpPr>
        <p:spPr>
          <a:xfrm>
            <a:off x="2004913" y="5961057"/>
            <a:ext cx="545432" cy="545432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08215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254" name="Google Shape;254;p9"/>
          <p:cNvSpPr/>
          <p:nvPr/>
        </p:nvSpPr>
        <p:spPr>
          <a:xfrm>
            <a:off x="3792202" y="5977979"/>
            <a:ext cx="545432" cy="545432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08215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55" name="Google Shape;255;p9"/>
          <p:cNvSpPr/>
          <p:nvPr/>
        </p:nvSpPr>
        <p:spPr>
          <a:xfrm>
            <a:off x="5494170" y="5977980"/>
            <a:ext cx="545432" cy="545432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08215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56" name="Google Shape;256;p9"/>
          <p:cNvSpPr/>
          <p:nvPr/>
        </p:nvSpPr>
        <p:spPr>
          <a:xfrm>
            <a:off x="7342944" y="5977981"/>
            <a:ext cx="545432" cy="545432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08215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pic>
        <p:nvPicPr>
          <p:cNvPr id="257" name="Google Shape;257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5115" y="198765"/>
            <a:ext cx="1094145" cy="1726941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9"/>
          <p:cNvSpPr/>
          <p:nvPr/>
        </p:nvSpPr>
        <p:spPr>
          <a:xfrm>
            <a:off x="2442803" y="5289663"/>
            <a:ext cx="4258393" cy="495108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GB" sz="1800" dirty="0">
                <a:solidFill>
                  <a:schemeClr val="lt1"/>
                </a:solidFill>
                <a:latin typeface="Twinkl" pitchFamily="2" charset="0"/>
                <a:sym typeface="Arial"/>
              </a:rPr>
              <a:t>Which word do the blue letters spell?</a:t>
            </a:r>
            <a:endParaRPr dirty="0">
              <a:latin typeface="Twinkl" pitchFamily="2" charset="0"/>
            </a:endParaRPr>
          </a:p>
        </p:txBody>
      </p:sp>
      <p:sp>
        <p:nvSpPr>
          <p:cNvPr id="259" name="Google Shape;259;p9"/>
          <p:cNvSpPr/>
          <p:nvPr/>
        </p:nvSpPr>
        <p:spPr>
          <a:xfrm>
            <a:off x="843846" y="6023920"/>
            <a:ext cx="889793" cy="422405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249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49ECE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249ECE"/>
                </a:solidFill>
                <a:latin typeface="Twinkl" pitchFamily="2" charset="0"/>
                <a:sym typeface="Arial"/>
              </a:rPr>
              <a:t>English</a:t>
            </a:r>
            <a:endParaRPr>
              <a:latin typeface="Twinkl" pitchFamily="2" charset="0"/>
            </a:endParaRPr>
          </a:p>
        </p:txBody>
      </p:sp>
      <p:sp>
        <p:nvSpPr>
          <p:cNvPr id="260" name="Google Shape;260;p9"/>
          <p:cNvSpPr/>
          <p:nvPr/>
        </p:nvSpPr>
        <p:spPr>
          <a:xfrm>
            <a:off x="2609255" y="6012969"/>
            <a:ext cx="982450" cy="422405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249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49ECE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249ECE"/>
                </a:solidFill>
                <a:latin typeface="Twinkl" pitchFamily="2" charset="0"/>
                <a:sym typeface="Arial"/>
              </a:rPr>
              <a:t>encrypt</a:t>
            </a:r>
            <a:endParaRPr>
              <a:latin typeface="Twinkl" pitchFamily="2" charset="0"/>
            </a:endParaRPr>
          </a:p>
        </p:txBody>
      </p:sp>
      <p:sp>
        <p:nvSpPr>
          <p:cNvPr id="261" name="Google Shape;261;p9"/>
          <p:cNvSpPr/>
          <p:nvPr/>
        </p:nvSpPr>
        <p:spPr>
          <a:xfrm>
            <a:off x="4396544" y="6039493"/>
            <a:ext cx="889793" cy="422405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249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49ECE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249ECE"/>
                </a:solidFill>
                <a:latin typeface="Twinkl" pitchFamily="2" charset="0"/>
                <a:sym typeface="Arial"/>
              </a:rPr>
              <a:t>easiest</a:t>
            </a:r>
            <a:endParaRPr>
              <a:latin typeface="Twinkl" pitchFamily="2" charset="0"/>
            </a:endParaRPr>
          </a:p>
        </p:txBody>
      </p:sp>
      <p:sp>
        <p:nvSpPr>
          <p:cNvPr id="262" name="Google Shape;262;p9"/>
          <p:cNvSpPr/>
          <p:nvPr/>
        </p:nvSpPr>
        <p:spPr>
          <a:xfrm>
            <a:off x="6120284" y="6039493"/>
            <a:ext cx="991692" cy="422405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249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49ECE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249ECE"/>
                </a:solidFill>
                <a:latin typeface="Twinkl" pitchFamily="2" charset="0"/>
                <a:sym typeface="Arial"/>
              </a:rPr>
              <a:t>engines</a:t>
            </a:r>
            <a:endParaRPr>
              <a:latin typeface="Twinkl" pitchFamily="2" charset="0"/>
            </a:endParaRPr>
          </a:p>
        </p:txBody>
      </p:sp>
      <p:sp>
        <p:nvSpPr>
          <p:cNvPr id="263" name="Google Shape;263;p9"/>
          <p:cNvSpPr/>
          <p:nvPr/>
        </p:nvSpPr>
        <p:spPr>
          <a:xfrm>
            <a:off x="7947286" y="6039493"/>
            <a:ext cx="889793" cy="422405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249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49ECE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249ECE"/>
                </a:solidFill>
                <a:latin typeface="Twinkl" pitchFamily="2" charset="0"/>
                <a:sym typeface="Arial"/>
              </a:rPr>
              <a:t>equally</a:t>
            </a:r>
            <a:endParaRPr>
              <a:latin typeface="Twinkl" pitchFamily="2" charset="0"/>
            </a:endParaRPr>
          </a:p>
        </p:txBody>
      </p:sp>
      <p:graphicFrame>
        <p:nvGraphicFramePr>
          <p:cNvPr id="264" name="Google Shape;264;p9"/>
          <p:cNvGraphicFramePr/>
          <p:nvPr/>
        </p:nvGraphicFramePr>
        <p:xfrm>
          <a:off x="377211" y="2374490"/>
          <a:ext cx="2003500" cy="370850"/>
        </p:xfrm>
        <a:graphic>
          <a:graphicData uri="http://schemas.openxmlformats.org/drawingml/2006/table">
            <a:tbl>
              <a:tblPr firstRow="1" bandRow="1">
                <a:noFill/>
                <a:tableStyleId>{CA1FFCCA-14E2-43BB-BDDC-66983730E9F7}</a:tableStyleId>
              </a:tblPr>
              <a:tblGrid>
                <a:gridCol w="400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0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49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65" name="Google Shape;265;p9"/>
          <p:cNvPicPr preferRelativeResize="0"/>
          <p:nvPr/>
        </p:nvPicPr>
        <p:blipFill rotWithShape="1">
          <a:blip r:embed="rId5">
            <a:alphaModFix/>
          </a:blip>
          <a:srcRect l="15353" t="-660" r="4074" b="82362"/>
          <a:stretch/>
        </p:blipFill>
        <p:spPr>
          <a:xfrm>
            <a:off x="736056" y="1605941"/>
            <a:ext cx="1353527" cy="775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06883" y="2715345"/>
            <a:ext cx="492199" cy="144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9"/>
          <p:cNvPicPr preferRelativeResize="0"/>
          <p:nvPr/>
        </p:nvPicPr>
        <p:blipFill rotWithShape="1">
          <a:blip r:embed="rId7">
            <a:alphaModFix/>
          </a:blip>
          <a:srcRect l="-848" t="-1290" r="36532" b="61671"/>
          <a:stretch/>
        </p:blipFill>
        <p:spPr>
          <a:xfrm>
            <a:off x="5056318" y="3989659"/>
            <a:ext cx="1169901" cy="751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9"/>
          <p:cNvPicPr preferRelativeResize="0"/>
          <p:nvPr/>
        </p:nvPicPr>
        <p:blipFill rotWithShape="1">
          <a:blip r:embed="rId8">
            <a:alphaModFix/>
          </a:blip>
          <a:srcRect l="1274" t="-5460" r="-1274" b="31966"/>
          <a:stretch/>
        </p:blipFill>
        <p:spPr>
          <a:xfrm>
            <a:off x="5014694" y="2799968"/>
            <a:ext cx="1038129" cy="733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28876" y="1633919"/>
            <a:ext cx="648781" cy="747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9"/>
          <p:cNvPicPr preferRelativeResize="0"/>
          <p:nvPr/>
        </p:nvPicPr>
        <p:blipFill rotWithShape="1">
          <a:blip r:embed="rId10">
            <a:alphaModFix/>
          </a:blip>
          <a:srcRect l="-9738" t="288" r="-4056" b="34662"/>
          <a:stretch/>
        </p:blipFill>
        <p:spPr>
          <a:xfrm flipH="1">
            <a:off x="8214210" y="1610605"/>
            <a:ext cx="695883" cy="766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534526" y="4324193"/>
            <a:ext cx="1422193" cy="39225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2" name="Google Shape;272;p9"/>
          <p:cNvGraphicFramePr/>
          <p:nvPr>
            <p:extLst>
              <p:ext uri="{D42A27DB-BD31-4B8C-83A1-F6EECF244321}">
                <p14:modId xmlns:p14="http://schemas.microsoft.com/office/powerpoint/2010/main" val="2901569032"/>
              </p:ext>
            </p:extLst>
          </p:nvPr>
        </p:nvGraphicFramePr>
        <p:xfrm>
          <a:off x="2956719" y="2384520"/>
          <a:ext cx="1596500" cy="370850"/>
        </p:xfrm>
        <a:graphic>
          <a:graphicData uri="http://schemas.openxmlformats.org/drawingml/2006/table">
            <a:tbl>
              <a:tblPr firstRow="1" bandRow="1">
                <a:noFill/>
                <a:tableStyleId>{CA1FFCCA-14E2-43BB-BDDC-66983730E9F7}</a:tableStyleId>
              </a:tblPr>
              <a:tblGrid>
                <a:gridCol w="399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9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9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49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3" name="Google Shape;273;p9"/>
          <p:cNvGraphicFramePr/>
          <p:nvPr/>
        </p:nvGraphicFramePr>
        <p:xfrm>
          <a:off x="4653249" y="2384520"/>
          <a:ext cx="1596500" cy="370850"/>
        </p:xfrm>
        <a:graphic>
          <a:graphicData uri="http://schemas.openxmlformats.org/drawingml/2006/table">
            <a:tbl>
              <a:tblPr firstRow="1" bandRow="1">
                <a:noFill/>
                <a:tableStyleId>{CA1FFCCA-14E2-43BB-BDDC-66983730E9F7}</a:tableStyleId>
              </a:tblPr>
              <a:tblGrid>
                <a:gridCol w="399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9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9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4" name="Google Shape;274;p9"/>
          <p:cNvGraphicFramePr/>
          <p:nvPr/>
        </p:nvGraphicFramePr>
        <p:xfrm>
          <a:off x="6752096" y="2384520"/>
          <a:ext cx="2003500" cy="370850"/>
        </p:xfrm>
        <a:graphic>
          <a:graphicData uri="http://schemas.openxmlformats.org/drawingml/2006/table">
            <a:tbl>
              <a:tblPr firstRow="1" bandRow="1">
                <a:noFill/>
                <a:tableStyleId>{CA1FFCCA-14E2-43BB-BDDC-66983730E9F7}</a:tableStyleId>
              </a:tblPr>
              <a:tblGrid>
                <a:gridCol w="400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0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49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5" name="Google Shape;275;p9"/>
          <p:cNvGraphicFramePr/>
          <p:nvPr>
            <p:extLst>
              <p:ext uri="{D42A27DB-BD31-4B8C-83A1-F6EECF244321}">
                <p14:modId xmlns:p14="http://schemas.microsoft.com/office/powerpoint/2010/main" val="3171376429"/>
              </p:ext>
            </p:extLst>
          </p:nvPr>
        </p:nvGraphicFramePr>
        <p:xfrm>
          <a:off x="1345916" y="3544905"/>
          <a:ext cx="1670786" cy="370850"/>
        </p:xfrm>
        <a:graphic>
          <a:graphicData uri="http://schemas.openxmlformats.org/drawingml/2006/table">
            <a:tbl>
              <a:tblPr firstRow="1" bandRow="1">
                <a:noFill/>
                <a:tableStyleId>{CA1FFCCA-14E2-43BB-BDDC-66983730E9F7}</a:tableStyleId>
              </a:tblPr>
              <a:tblGrid>
                <a:gridCol w="410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2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68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76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49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6" name="Google Shape;276;p9"/>
          <p:cNvGraphicFramePr/>
          <p:nvPr/>
        </p:nvGraphicFramePr>
        <p:xfrm>
          <a:off x="830495" y="4740099"/>
          <a:ext cx="2655100" cy="370850"/>
        </p:xfrm>
        <a:graphic>
          <a:graphicData uri="http://schemas.openxmlformats.org/drawingml/2006/table">
            <a:tbl>
              <a:tblPr firstRow="1" bandRow="1">
                <a:noFill/>
                <a:tableStyleId>{CA1FFCCA-14E2-43BB-BDDC-66983730E9F7}</a:tableStyleId>
              </a:tblPr>
              <a:tblGrid>
                <a:gridCol w="37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9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9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9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9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93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49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7" name="Google Shape;277;p9"/>
          <p:cNvGraphicFramePr/>
          <p:nvPr/>
        </p:nvGraphicFramePr>
        <p:xfrm>
          <a:off x="3626423" y="3536918"/>
          <a:ext cx="2064375" cy="370850"/>
        </p:xfrm>
        <a:graphic>
          <a:graphicData uri="http://schemas.openxmlformats.org/drawingml/2006/table">
            <a:tbl>
              <a:tblPr firstRow="1" bandRow="1">
                <a:noFill/>
                <a:tableStyleId>{CA1FFCCA-14E2-43BB-BDDC-66983730E9F7}</a:tableStyleId>
              </a:tblPr>
              <a:tblGrid>
                <a:gridCol w="412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2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2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2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2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8" name="Google Shape;278;p9"/>
          <p:cNvGraphicFramePr/>
          <p:nvPr/>
        </p:nvGraphicFramePr>
        <p:xfrm>
          <a:off x="5762326" y="3536918"/>
          <a:ext cx="1596500" cy="370850"/>
        </p:xfrm>
        <a:graphic>
          <a:graphicData uri="http://schemas.openxmlformats.org/drawingml/2006/table">
            <a:tbl>
              <a:tblPr firstRow="1" bandRow="1">
                <a:noFill/>
                <a:tableStyleId>{CA1FFCCA-14E2-43BB-BDDC-66983730E9F7}</a:tableStyleId>
              </a:tblPr>
              <a:tblGrid>
                <a:gridCol w="399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9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9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49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9" name="Google Shape;279;p9"/>
          <p:cNvGraphicFramePr/>
          <p:nvPr/>
        </p:nvGraphicFramePr>
        <p:xfrm>
          <a:off x="3932981" y="4735045"/>
          <a:ext cx="3233700" cy="370850"/>
        </p:xfrm>
        <a:graphic>
          <a:graphicData uri="http://schemas.openxmlformats.org/drawingml/2006/table">
            <a:tbl>
              <a:tblPr firstRow="1" bandRow="1">
                <a:noFill/>
                <a:tableStyleId>{CA1FFCCA-14E2-43BB-BDDC-66983730E9F7}</a:tableStyleId>
              </a:tblPr>
              <a:tblGrid>
                <a:gridCol w="35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9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9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9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93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93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93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49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80" name="Google Shape;280;p9"/>
          <p:cNvSpPr txBox="1"/>
          <p:nvPr/>
        </p:nvSpPr>
        <p:spPr>
          <a:xfrm>
            <a:off x="4801603" y="1236709"/>
            <a:ext cx="261947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0" i="0" dirty="0">
                <a:solidFill>
                  <a:srgbClr val="000000"/>
                </a:solidFill>
                <a:latin typeface="Twinkl" pitchFamily="2" charset="0"/>
                <a:sym typeface="Arial"/>
              </a:rPr>
              <a:t>Look at the pictures and say the words. The letters in blue spell out the secret word. The number next to it is the third digit of the code.</a:t>
            </a:r>
            <a:endParaRPr sz="1200" dirty="0">
              <a:solidFill>
                <a:schemeClr val="dk1"/>
              </a:solidFill>
              <a:latin typeface="Twinkl" pitchFamily="2" charset="0"/>
              <a:sym typeface="Arial"/>
            </a:endParaRPr>
          </a:p>
        </p:txBody>
      </p:sp>
      <p:cxnSp>
        <p:nvCxnSpPr>
          <p:cNvPr id="34" name="Google Shape;175;p8">
            <a:extLst>
              <a:ext uri="{FF2B5EF4-FFF2-40B4-BE49-F238E27FC236}">
                <a16:creationId xmlns:a16="http://schemas.microsoft.com/office/drawing/2014/main" id="{C9BBB172-FE13-46D7-9808-58DCE4AC1D4F}"/>
              </a:ext>
            </a:extLst>
          </p:cNvPr>
          <p:cNvCxnSpPr>
            <a:cxnSpLocks/>
          </p:cNvCxnSpPr>
          <p:nvPr/>
        </p:nvCxnSpPr>
        <p:spPr>
          <a:xfrm flipH="1">
            <a:off x="1588495" y="2109306"/>
            <a:ext cx="887427" cy="0"/>
          </a:xfrm>
          <a:prstGeom prst="straightConnector1">
            <a:avLst/>
          </a:prstGeom>
          <a:noFill/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6" name="Google Shape;175;p8">
            <a:extLst>
              <a:ext uri="{FF2B5EF4-FFF2-40B4-BE49-F238E27FC236}">
                <a16:creationId xmlns:a16="http://schemas.microsoft.com/office/drawing/2014/main" id="{F4665360-0F7D-4E67-9ECF-4D5D093E8365}"/>
              </a:ext>
            </a:extLst>
          </p:cNvPr>
          <p:cNvCxnSpPr>
            <a:cxnSpLocks/>
          </p:cNvCxnSpPr>
          <p:nvPr/>
        </p:nvCxnSpPr>
        <p:spPr>
          <a:xfrm>
            <a:off x="3717926" y="2266255"/>
            <a:ext cx="810423" cy="0"/>
          </a:xfrm>
          <a:prstGeom prst="straightConnector1">
            <a:avLst/>
          </a:prstGeom>
          <a:noFill/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7" name="Google Shape;175;p8">
            <a:extLst>
              <a:ext uri="{FF2B5EF4-FFF2-40B4-BE49-F238E27FC236}">
                <a16:creationId xmlns:a16="http://schemas.microsoft.com/office/drawing/2014/main" id="{921C51A9-3AC4-4569-AFF8-C6CC8C1A2434}"/>
              </a:ext>
            </a:extLst>
          </p:cNvPr>
          <p:cNvCxnSpPr>
            <a:cxnSpLocks/>
          </p:cNvCxnSpPr>
          <p:nvPr/>
        </p:nvCxnSpPr>
        <p:spPr>
          <a:xfrm flipH="1">
            <a:off x="5707886" y="3373999"/>
            <a:ext cx="887427" cy="0"/>
          </a:xfrm>
          <a:prstGeom prst="straightConnector1">
            <a:avLst/>
          </a:prstGeom>
          <a:noFill/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8" name="Google Shape;175;p8">
            <a:extLst>
              <a:ext uri="{FF2B5EF4-FFF2-40B4-BE49-F238E27FC236}">
                <a16:creationId xmlns:a16="http://schemas.microsoft.com/office/drawing/2014/main" id="{05E8F2FE-F47F-4C41-93AA-987E675F5073}"/>
              </a:ext>
            </a:extLst>
          </p:cNvPr>
          <p:cNvCxnSpPr>
            <a:cxnSpLocks/>
          </p:cNvCxnSpPr>
          <p:nvPr/>
        </p:nvCxnSpPr>
        <p:spPr>
          <a:xfrm flipH="1">
            <a:off x="5825430" y="4495390"/>
            <a:ext cx="887427" cy="0"/>
          </a:xfrm>
          <a:prstGeom prst="straightConnector1">
            <a:avLst/>
          </a:prstGeom>
          <a:noFill/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1FA8ED23-5AAE-4B28-B572-D3ED26233D35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7761" r="7761" b="73567"/>
          <a:stretch/>
        </p:blipFill>
        <p:spPr>
          <a:xfrm flipH="1">
            <a:off x="6963639" y="1369531"/>
            <a:ext cx="1195189" cy="1012680"/>
          </a:xfrm>
          <a:prstGeom prst="rect">
            <a:avLst/>
          </a:prstGeom>
        </p:spPr>
      </p:pic>
      <p:cxnSp>
        <p:nvCxnSpPr>
          <p:cNvPr id="42" name="Google Shape;175;p8">
            <a:extLst>
              <a:ext uri="{FF2B5EF4-FFF2-40B4-BE49-F238E27FC236}">
                <a16:creationId xmlns:a16="http://schemas.microsoft.com/office/drawing/2014/main" id="{E3D48E7A-AB0D-4EF3-B5E1-E3B6119645F8}"/>
              </a:ext>
            </a:extLst>
          </p:cNvPr>
          <p:cNvCxnSpPr>
            <a:cxnSpLocks/>
          </p:cNvCxnSpPr>
          <p:nvPr/>
        </p:nvCxnSpPr>
        <p:spPr>
          <a:xfrm flipH="1">
            <a:off x="8576712" y="1015905"/>
            <a:ext cx="208240" cy="561687"/>
          </a:xfrm>
          <a:prstGeom prst="straightConnector1">
            <a:avLst/>
          </a:prstGeom>
          <a:noFill/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E11E27C9-3C50-8372-5414-04D6C280BCE3}"/>
              </a:ext>
            </a:extLst>
          </p:cNvPr>
          <p:cNvGrpSpPr/>
          <p:nvPr/>
        </p:nvGrpSpPr>
        <p:grpSpPr>
          <a:xfrm>
            <a:off x="1349538" y="3535472"/>
            <a:ext cx="1646240" cy="373625"/>
            <a:chOff x="1358682" y="3535472"/>
            <a:chExt cx="1646240" cy="37362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0DB8F9B-154D-CB8D-D36C-B84A5CD4E8A8}"/>
                </a:ext>
              </a:extLst>
            </p:cNvPr>
            <p:cNvSpPr txBox="1"/>
            <p:nvPr/>
          </p:nvSpPr>
          <p:spPr>
            <a:xfrm>
              <a:off x="1358682" y="3535472"/>
              <a:ext cx="3778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s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A3A6019-8CF0-A99E-F362-FE500260CFDF}"/>
                </a:ext>
              </a:extLst>
            </p:cNvPr>
            <p:cNvSpPr txBox="1"/>
            <p:nvPr/>
          </p:nvSpPr>
          <p:spPr>
            <a:xfrm>
              <a:off x="1755602" y="3535472"/>
              <a:ext cx="4351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l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1617DCB-6D60-4EDA-9E68-54D79A540CB3}"/>
                </a:ext>
              </a:extLst>
            </p:cNvPr>
            <p:cNvSpPr txBox="1"/>
            <p:nvPr/>
          </p:nvSpPr>
          <p:spPr>
            <a:xfrm>
              <a:off x="2197134" y="3539765"/>
              <a:ext cx="391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i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EA9F1B9-9C3C-632A-FF4F-AE723DBCED27}"/>
                </a:ext>
              </a:extLst>
            </p:cNvPr>
            <p:cNvSpPr txBox="1"/>
            <p:nvPr/>
          </p:nvSpPr>
          <p:spPr>
            <a:xfrm>
              <a:off x="2613710" y="3539765"/>
              <a:ext cx="391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m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80027CE-E400-BBB9-A8B7-938495790D2C}"/>
              </a:ext>
            </a:extLst>
          </p:cNvPr>
          <p:cNvGrpSpPr/>
          <p:nvPr/>
        </p:nvGrpSpPr>
        <p:grpSpPr>
          <a:xfrm>
            <a:off x="2956560" y="2377440"/>
            <a:ext cx="3302796" cy="373625"/>
            <a:chOff x="2956560" y="2377440"/>
            <a:chExt cx="3302796" cy="37362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3F7B8AC-BEE9-75A0-67EB-A2C0CC90EE7C}"/>
                </a:ext>
              </a:extLst>
            </p:cNvPr>
            <p:cNvSpPr txBox="1"/>
            <p:nvPr/>
          </p:nvSpPr>
          <p:spPr>
            <a:xfrm>
              <a:off x="2956560" y="2377440"/>
              <a:ext cx="4091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l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70F6EFB-FE0D-A1E5-A078-868FBB3A799E}"/>
                </a:ext>
              </a:extLst>
            </p:cNvPr>
            <p:cNvSpPr txBox="1"/>
            <p:nvPr/>
          </p:nvSpPr>
          <p:spPr>
            <a:xfrm>
              <a:off x="3365694" y="2377440"/>
              <a:ext cx="3833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o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50C36C3-2C08-6F87-56A4-5A58172E66BD}"/>
                </a:ext>
              </a:extLst>
            </p:cNvPr>
            <p:cNvSpPr txBox="1"/>
            <p:nvPr/>
          </p:nvSpPr>
          <p:spPr>
            <a:xfrm>
              <a:off x="3759200" y="2381733"/>
              <a:ext cx="386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n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04F27FE-8D0A-77C7-F8AA-DF9241B1FE28}"/>
                </a:ext>
              </a:extLst>
            </p:cNvPr>
            <p:cNvSpPr txBox="1"/>
            <p:nvPr/>
          </p:nvSpPr>
          <p:spPr>
            <a:xfrm>
              <a:off x="4160520" y="2381733"/>
              <a:ext cx="375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g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DD69C43-B610-2CAE-3400-281421C8C573}"/>
                </a:ext>
              </a:extLst>
            </p:cNvPr>
            <p:cNvSpPr txBox="1"/>
            <p:nvPr/>
          </p:nvSpPr>
          <p:spPr>
            <a:xfrm>
              <a:off x="4660876" y="2381733"/>
              <a:ext cx="391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h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F952C8C-194E-6717-67F4-F4D191FFD820}"/>
                </a:ext>
              </a:extLst>
            </p:cNvPr>
            <p:cNvSpPr txBox="1"/>
            <p:nvPr/>
          </p:nvSpPr>
          <p:spPr>
            <a:xfrm>
              <a:off x="5076056" y="2381733"/>
              <a:ext cx="391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a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4EC4BE2-7DEB-7F9B-972C-BCB4076D5094}"/>
                </a:ext>
              </a:extLst>
            </p:cNvPr>
            <p:cNvSpPr txBox="1"/>
            <p:nvPr/>
          </p:nvSpPr>
          <p:spPr>
            <a:xfrm>
              <a:off x="5436096" y="2381733"/>
              <a:ext cx="391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i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74438B0-1435-3E42-D3B6-979E6449BD55}"/>
                </a:ext>
              </a:extLst>
            </p:cNvPr>
            <p:cNvSpPr txBox="1"/>
            <p:nvPr/>
          </p:nvSpPr>
          <p:spPr>
            <a:xfrm>
              <a:off x="5868144" y="2381733"/>
              <a:ext cx="391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r</a:t>
              </a:r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282C8586-2D47-4E3C-7E68-71C183AC49D1}"/>
              </a:ext>
            </a:extLst>
          </p:cNvPr>
          <p:cNvGrpSpPr/>
          <p:nvPr/>
        </p:nvGrpSpPr>
        <p:grpSpPr>
          <a:xfrm>
            <a:off x="6759672" y="2381733"/>
            <a:ext cx="1997104" cy="369332"/>
            <a:chOff x="6759672" y="2381733"/>
            <a:chExt cx="1997104" cy="36933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A04DA01-5260-BFEF-0758-41475EFF7547}"/>
                </a:ext>
              </a:extLst>
            </p:cNvPr>
            <p:cNvSpPr txBox="1"/>
            <p:nvPr/>
          </p:nvSpPr>
          <p:spPr>
            <a:xfrm>
              <a:off x="6759672" y="2381733"/>
              <a:ext cx="391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y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0F930EA-CD4C-BB10-676B-C75CE0DDB41A}"/>
                </a:ext>
              </a:extLst>
            </p:cNvPr>
            <p:cNvSpPr txBox="1"/>
            <p:nvPr/>
          </p:nvSpPr>
          <p:spPr>
            <a:xfrm>
              <a:off x="7156564" y="2381733"/>
              <a:ext cx="391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o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E8F6A7C-F7E7-0817-5DE9-0C8F8FA3E73F}"/>
                </a:ext>
              </a:extLst>
            </p:cNvPr>
            <p:cNvSpPr txBox="1"/>
            <p:nvPr/>
          </p:nvSpPr>
          <p:spPr>
            <a:xfrm>
              <a:off x="7566896" y="2381733"/>
              <a:ext cx="391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u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760C858-A23A-A1FA-7A10-7AC50F1D7837}"/>
                </a:ext>
              </a:extLst>
            </p:cNvPr>
            <p:cNvSpPr txBox="1"/>
            <p:nvPr/>
          </p:nvSpPr>
          <p:spPr>
            <a:xfrm>
              <a:off x="7957796" y="2381733"/>
              <a:ext cx="391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n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FFD51F3-8FEF-B88D-9E8E-783E4EEF9661}"/>
                </a:ext>
              </a:extLst>
            </p:cNvPr>
            <p:cNvSpPr txBox="1"/>
            <p:nvPr/>
          </p:nvSpPr>
          <p:spPr>
            <a:xfrm>
              <a:off x="8365564" y="2381733"/>
              <a:ext cx="391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g</a:t>
              </a:r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6E4417C7-A714-EE8E-E08F-FEA039CAACA8}"/>
              </a:ext>
            </a:extLst>
          </p:cNvPr>
          <p:cNvGrpSpPr/>
          <p:nvPr/>
        </p:nvGrpSpPr>
        <p:grpSpPr>
          <a:xfrm>
            <a:off x="3624054" y="3535472"/>
            <a:ext cx="3740202" cy="377036"/>
            <a:chOff x="3624054" y="3535472"/>
            <a:chExt cx="3740202" cy="37703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9F0C6DB-6BD7-4230-8DEA-DB53404CC542}"/>
                </a:ext>
              </a:extLst>
            </p:cNvPr>
            <p:cNvSpPr txBox="1"/>
            <p:nvPr/>
          </p:nvSpPr>
          <p:spPr>
            <a:xfrm>
              <a:off x="3624054" y="3535472"/>
              <a:ext cx="3778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5A83E87-485A-4E66-F3A3-A02C14239B54}"/>
                </a:ext>
              </a:extLst>
            </p:cNvPr>
            <p:cNvSpPr txBox="1"/>
            <p:nvPr/>
          </p:nvSpPr>
          <p:spPr>
            <a:xfrm>
              <a:off x="4020974" y="3535472"/>
              <a:ext cx="4351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h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6514438-E8F0-D635-15DA-A4E9DAEC267D}"/>
                </a:ext>
              </a:extLst>
            </p:cNvPr>
            <p:cNvSpPr txBox="1"/>
            <p:nvPr/>
          </p:nvSpPr>
          <p:spPr>
            <a:xfrm>
              <a:off x="4462506" y="3539765"/>
              <a:ext cx="391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o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2885451-A70F-DBFC-5E9F-CAD832E47337}"/>
                </a:ext>
              </a:extLst>
            </p:cNvPr>
            <p:cNvSpPr txBox="1"/>
            <p:nvPr/>
          </p:nvSpPr>
          <p:spPr>
            <a:xfrm>
              <a:off x="4879082" y="3539765"/>
              <a:ext cx="391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r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0443E77-8D98-96C4-E54C-3AE421890E13}"/>
                </a:ext>
              </a:extLst>
            </p:cNvPr>
            <p:cNvSpPr txBox="1"/>
            <p:nvPr/>
          </p:nvSpPr>
          <p:spPr>
            <a:xfrm>
              <a:off x="5292080" y="3539765"/>
              <a:ext cx="391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t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00BADCA-E7B8-F326-8068-787FCF45A881}"/>
                </a:ext>
              </a:extLst>
            </p:cNvPr>
            <p:cNvSpPr txBox="1"/>
            <p:nvPr/>
          </p:nvSpPr>
          <p:spPr>
            <a:xfrm>
              <a:off x="5765776" y="3543176"/>
              <a:ext cx="391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h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432214E-9F41-4CAB-25B2-D8C5EC34DE24}"/>
                </a:ext>
              </a:extLst>
            </p:cNvPr>
            <p:cNvSpPr txBox="1"/>
            <p:nvPr/>
          </p:nvSpPr>
          <p:spPr>
            <a:xfrm>
              <a:off x="6180956" y="3543176"/>
              <a:ext cx="391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a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DEE0559-10E1-FFEC-A73A-9803627BA598}"/>
                </a:ext>
              </a:extLst>
            </p:cNvPr>
            <p:cNvSpPr txBox="1"/>
            <p:nvPr/>
          </p:nvSpPr>
          <p:spPr>
            <a:xfrm>
              <a:off x="6540996" y="3543176"/>
              <a:ext cx="391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i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4A05F05-6826-246F-8C56-962B79D94C6F}"/>
                </a:ext>
              </a:extLst>
            </p:cNvPr>
            <p:cNvSpPr txBox="1"/>
            <p:nvPr/>
          </p:nvSpPr>
          <p:spPr>
            <a:xfrm>
              <a:off x="6973044" y="3543176"/>
              <a:ext cx="391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r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100F44D-208B-858F-9042-3273461C958C}"/>
              </a:ext>
            </a:extLst>
          </p:cNvPr>
          <p:cNvGrpSpPr/>
          <p:nvPr/>
        </p:nvGrpSpPr>
        <p:grpSpPr>
          <a:xfrm>
            <a:off x="377780" y="2375040"/>
            <a:ext cx="1993144" cy="376025"/>
            <a:chOff x="377780" y="2375040"/>
            <a:chExt cx="1993144" cy="37602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F123204-6E69-CB79-013F-38BBE62D150F}"/>
                </a:ext>
              </a:extLst>
            </p:cNvPr>
            <p:cNvSpPr txBox="1"/>
            <p:nvPr/>
          </p:nvSpPr>
          <p:spPr>
            <a:xfrm>
              <a:off x="1979712" y="2381733"/>
              <a:ext cx="391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d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A0D6BBB-AF67-6A07-CCF5-9E91A8E84998}"/>
                </a:ext>
              </a:extLst>
            </p:cNvPr>
            <p:cNvSpPr txBox="1"/>
            <p:nvPr/>
          </p:nvSpPr>
          <p:spPr>
            <a:xfrm>
              <a:off x="377780" y="2375040"/>
              <a:ext cx="3778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b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E844C79-5C83-695C-2F32-43DBA2156A08}"/>
                </a:ext>
              </a:extLst>
            </p:cNvPr>
            <p:cNvSpPr txBox="1"/>
            <p:nvPr/>
          </p:nvSpPr>
          <p:spPr>
            <a:xfrm>
              <a:off x="736170" y="2375040"/>
              <a:ext cx="4351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e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CF4D675-893F-4EDF-1A0C-1AE088F1F110}"/>
                </a:ext>
              </a:extLst>
            </p:cNvPr>
            <p:cNvSpPr txBox="1"/>
            <p:nvPr/>
          </p:nvSpPr>
          <p:spPr>
            <a:xfrm>
              <a:off x="1177702" y="2379333"/>
              <a:ext cx="391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a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6ADB8EB-965C-102C-9726-47074E1A9F57}"/>
                </a:ext>
              </a:extLst>
            </p:cNvPr>
            <p:cNvSpPr txBox="1"/>
            <p:nvPr/>
          </p:nvSpPr>
          <p:spPr>
            <a:xfrm>
              <a:off x="1594278" y="2379333"/>
              <a:ext cx="391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r</a:t>
              </a:r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C29A35E8-246F-6BCC-5C01-951CDF37B0D0}"/>
              </a:ext>
            </a:extLst>
          </p:cNvPr>
          <p:cNvGrpSpPr/>
          <p:nvPr/>
        </p:nvGrpSpPr>
        <p:grpSpPr>
          <a:xfrm>
            <a:off x="827341" y="4733208"/>
            <a:ext cx="2656829" cy="373625"/>
            <a:chOff x="827341" y="4733208"/>
            <a:chExt cx="2656829" cy="37362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AF05D67-0094-2553-604C-CECFB9A79217}"/>
                </a:ext>
              </a:extLst>
            </p:cNvPr>
            <p:cNvSpPr txBox="1"/>
            <p:nvPr/>
          </p:nvSpPr>
          <p:spPr>
            <a:xfrm>
              <a:off x="827341" y="4733208"/>
              <a:ext cx="3778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g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D6E0468-0133-8C66-E503-416888FF237E}"/>
                </a:ext>
              </a:extLst>
            </p:cNvPr>
            <p:cNvSpPr txBox="1"/>
            <p:nvPr/>
          </p:nvSpPr>
          <p:spPr>
            <a:xfrm>
              <a:off x="1224261" y="4733208"/>
              <a:ext cx="3512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l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58FC97F-7A96-CC6A-E1A7-F7B5D9017F16}"/>
                </a:ext>
              </a:extLst>
            </p:cNvPr>
            <p:cNvSpPr txBox="1"/>
            <p:nvPr/>
          </p:nvSpPr>
          <p:spPr>
            <a:xfrm>
              <a:off x="1585474" y="4737501"/>
              <a:ext cx="391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a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9F947AA-FAC9-D7F2-79A7-BF30D0827CFA}"/>
                </a:ext>
              </a:extLst>
            </p:cNvPr>
            <p:cNvSpPr txBox="1"/>
            <p:nvPr/>
          </p:nvSpPr>
          <p:spPr>
            <a:xfrm>
              <a:off x="1964980" y="4737501"/>
              <a:ext cx="391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s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B263C32-CB1F-B299-B42E-692308E2F508}"/>
                </a:ext>
              </a:extLst>
            </p:cNvPr>
            <p:cNvSpPr txBox="1"/>
            <p:nvPr/>
          </p:nvSpPr>
          <p:spPr>
            <a:xfrm>
              <a:off x="2339752" y="4737501"/>
              <a:ext cx="391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s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7D28141-3D1F-19D2-EB62-7B97C9DD0CF6}"/>
                </a:ext>
              </a:extLst>
            </p:cNvPr>
            <p:cNvSpPr txBox="1"/>
            <p:nvPr/>
          </p:nvSpPr>
          <p:spPr>
            <a:xfrm>
              <a:off x="2736860" y="4737501"/>
              <a:ext cx="3708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e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8EBCC0E-36AC-A073-1898-DA35D0523546}"/>
                </a:ext>
              </a:extLst>
            </p:cNvPr>
            <p:cNvSpPr txBox="1"/>
            <p:nvPr/>
          </p:nvSpPr>
          <p:spPr>
            <a:xfrm>
              <a:off x="3113306" y="4737501"/>
              <a:ext cx="3708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s</a:t>
              </a:r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370CAA4B-D957-0F5F-8F16-E926D9548D95}"/>
              </a:ext>
            </a:extLst>
          </p:cNvPr>
          <p:cNvGrpSpPr/>
          <p:nvPr/>
        </p:nvGrpSpPr>
        <p:grpSpPr>
          <a:xfrm>
            <a:off x="3923928" y="4733208"/>
            <a:ext cx="3251184" cy="373625"/>
            <a:chOff x="3923928" y="4733208"/>
            <a:chExt cx="3251184" cy="37362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7CC14BF-62A1-6972-8A87-43D36A4FD69B}"/>
                </a:ext>
              </a:extLst>
            </p:cNvPr>
            <p:cNvSpPr txBox="1"/>
            <p:nvPr/>
          </p:nvSpPr>
          <p:spPr>
            <a:xfrm>
              <a:off x="3923928" y="4733208"/>
              <a:ext cx="3778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2FB4E98-55F8-6DC1-1483-77FDDF709CDD}"/>
                </a:ext>
              </a:extLst>
            </p:cNvPr>
            <p:cNvSpPr txBox="1"/>
            <p:nvPr/>
          </p:nvSpPr>
          <p:spPr>
            <a:xfrm>
              <a:off x="4289956" y="4733208"/>
              <a:ext cx="3512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o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684050B-29EF-B450-D982-D633983104E7}"/>
                </a:ext>
              </a:extLst>
            </p:cNvPr>
            <p:cNvSpPr txBox="1"/>
            <p:nvPr/>
          </p:nvSpPr>
          <p:spPr>
            <a:xfrm>
              <a:off x="4652319" y="4737501"/>
              <a:ext cx="3653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u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A34B8B2-392B-FF38-236E-1EDBA4C86D01}"/>
                </a:ext>
              </a:extLst>
            </p:cNvPr>
            <p:cNvSpPr txBox="1"/>
            <p:nvPr/>
          </p:nvSpPr>
          <p:spPr>
            <a:xfrm>
              <a:off x="5012140" y="4737501"/>
              <a:ext cx="363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s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6076417-BB4B-8208-62CF-8EF55BEEF37C}"/>
                </a:ext>
              </a:extLst>
            </p:cNvPr>
            <p:cNvSpPr txBox="1"/>
            <p:nvPr/>
          </p:nvSpPr>
          <p:spPr>
            <a:xfrm>
              <a:off x="5362199" y="4737501"/>
              <a:ext cx="365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t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3B95BB5-3960-B149-874D-3A01C889879B}"/>
                </a:ext>
              </a:extLst>
            </p:cNvPr>
            <p:cNvSpPr txBox="1"/>
            <p:nvPr/>
          </p:nvSpPr>
          <p:spPr>
            <a:xfrm>
              <a:off x="5722236" y="4737501"/>
              <a:ext cx="3708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a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F5A60E5-59A3-351B-CA0A-AB8603408302}"/>
                </a:ext>
              </a:extLst>
            </p:cNvPr>
            <p:cNvSpPr txBox="1"/>
            <p:nvPr/>
          </p:nvSpPr>
          <p:spPr>
            <a:xfrm>
              <a:off x="6080147" y="4737501"/>
              <a:ext cx="3708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c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BB39256-7AF9-1505-C2B2-6AB8B95E54F6}"/>
                </a:ext>
              </a:extLst>
            </p:cNvPr>
            <p:cNvSpPr txBox="1"/>
            <p:nvPr/>
          </p:nvSpPr>
          <p:spPr>
            <a:xfrm>
              <a:off x="6444208" y="4737501"/>
              <a:ext cx="3708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h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032DD87-17E2-B49F-8756-B3146865BEA5}"/>
                </a:ext>
              </a:extLst>
            </p:cNvPr>
            <p:cNvSpPr txBox="1"/>
            <p:nvPr/>
          </p:nvSpPr>
          <p:spPr>
            <a:xfrm>
              <a:off x="6804248" y="4737501"/>
              <a:ext cx="3708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PT" sz="1800" b="1" dirty="0">
                  <a:latin typeface="Twinkl" pitchFamily="2" charset="77"/>
                </a:rPr>
                <a:t>e</a:t>
              </a:r>
            </a:p>
          </p:txBody>
        </p:sp>
      </p:grpSp>
      <p:sp>
        <p:nvSpPr>
          <p:cNvPr id="2" name="Google Shape;252;p9">
            <a:extLst>
              <a:ext uri="{FF2B5EF4-FFF2-40B4-BE49-F238E27FC236}">
                <a16:creationId xmlns:a16="http://schemas.microsoft.com/office/drawing/2014/main" id="{178C85D6-02A9-E9B3-7BE6-19DC5D11A0BE}"/>
              </a:ext>
            </a:extLst>
          </p:cNvPr>
          <p:cNvSpPr/>
          <p:nvPr/>
        </p:nvSpPr>
        <p:spPr>
          <a:xfrm>
            <a:off x="232739" y="5960536"/>
            <a:ext cx="545432" cy="545432"/>
          </a:xfrm>
          <a:prstGeom prst="ellipse">
            <a:avLst/>
          </a:prstGeom>
          <a:solidFill>
            <a:srgbClr val="E77D14"/>
          </a:solidFill>
          <a:ln w="38100" cap="flat" cmpd="sng">
            <a:solidFill>
              <a:schemeClr val="bg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bg1"/>
                </a:solidFill>
                <a:sym typeface="Arial"/>
              </a:rPr>
              <a:t>1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8" name="Google Shape;259;p9">
            <a:extLst>
              <a:ext uri="{FF2B5EF4-FFF2-40B4-BE49-F238E27FC236}">
                <a16:creationId xmlns:a16="http://schemas.microsoft.com/office/drawing/2014/main" id="{8F72CBB8-9199-B40E-CA80-2F5F007FCC24}"/>
              </a:ext>
            </a:extLst>
          </p:cNvPr>
          <p:cNvSpPr/>
          <p:nvPr/>
        </p:nvSpPr>
        <p:spPr>
          <a:xfrm>
            <a:off x="843846" y="6022049"/>
            <a:ext cx="889793" cy="422405"/>
          </a:xfrm>
          <a:prstGeom prst="rect">
            <a:avLst/>
          </a:prstGeom>
          <a:solidFill>
            <a:srgbClr val="249ECE"/>
          </a:solidFill>
          <a:ln w="38100" cap="flat" cmpd="sng">
            <a:solidFill>
              <a:schemeClr val="bg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49ECE"/>
              </a:buClr>
              <a:buSzPts val="1800"/>
              <a:buFont typeface="Arial"/>
              <a:buNone/>
            </a:pPr>
            <a:r>
              <a:rPr lang="en-GB" sz="1800" dirty="0">
                <a:solidFill>
                  <a:schemeClr val="bg1"/>
                </a:solidFill>
                <a:latin typeface="Twinkl" pitchFamily="2" charset="0"/>
                <a:sym typeface="Arial"/>
              </a:rPr>
              <a:t>English</a:t>
            </a:r>
            <a:endParaRPr dirty="0">
              <a:solidFill>
                <a:schemeClr val="bg1"/>
              </a:solidFill>
              <a:latin typeface="Twinkl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indefinite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4" dur="indefinite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indefinite"/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indefinite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indefinite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0" dur="indefinite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indefinite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indefinite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indefinite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6" dur="indefinite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indefinite"/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indefinite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2" dur="indefinite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indefinite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5" dur="indefinite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" grpId="0" animBg="1"/>
      <p:bldP spid="253" grpId="0" animBg="1"/>
      <p:bldP spid="254" grpId="0" animBg="1"/>
      <p:bldP spid="255" grpId="0" animBg="1"/>
      <p:bldP spid="256" grpId="0" animBg="1"/>
      <p:bldP spid="259" grpId="0" animBg="1"/>
      <p:bldP spid="260" grpId="0" animBg="1"/>
      <p:bldP spid="261" grpId="0" animBg="1"/>
      <p:bldP spid="262" grpId="0" animBg="1"/>
      <p:bldP spid="263" grpId="0" animBg="1"/>
      <p:bldP spid="2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10"/>
          <p:cNvPicPr preferRelativeResize="0"/>
          <p:nvPr/>
        </p:nvPicPr>
        <p:blipFill rotWithShape="1">
          <a:blip r:embed="rId3">
            <a:alphaModFix/>
          </a:blip>
          <a:srcRect l="15993" t="-335" r="49489" b="335"/>
          <a:stretch/>
        </p:blipFill>
        <p:spPr>
          <a:xfrm>
            <a:off x="7404173" y="3284351"/>
            <a:ext cx="1751617" cy="3589944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10"/>
          <p:cNvSpPr/>
          <p:nvPr/>
        </p:nvSpPr>
        <p:spPr>
          <a:xfrm>
            <a:off x="773138" y="2319560"/>
            <a:ext cx="6084863" cy="422405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249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49ECE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249ECE"/>
                </a:solidFill>
                <a:latin typeface="Twinkl" pitchFamily="2" charset="0"/>
                <a:sym typeface="Arial"/>
              </a:rPr>
              <a:t>The number of people in the picture who wear glasses.</a:t>
            </a:r>
            <a:endParaRPr>
              <a:latin typeface="Twinkl" pitchFamily="2" charset="0"/>
            </a:endParaRPr>
          </a:p>
        </p:txBody>
      </p:sp>
      <p:sp>
        <p:nvSpPr>
          <p:cNvPr id="287" name="Google Shape;287;p10"/>
          <p:cNvSpPr>
            <a:spLocks noGrp="1"/>
          </p:cNvSpPr>
          <p:nvPr>
            <p:ph type="title"/>
          </p:nvPr>
        </p:nvSpPr>
        <p:spPr>
          <a:xfrm>
            <a:off x="512762" y="526327"/>
            <a:ext cx="8220075" cy="994306"/>
          </a:xfrm>
          <a:prstGeom prst="roundRect">
            <a:avLst>
              <a:gd name="adj" fmla="val 9641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4000"/>
              <a:buFont typeface="Arial"/>
              <a:buNone/>
            </a:pPr>
            <a:r>
              <a:rPr lang="en-GB" dirty="0">
                <a:latin typeface="Twinkl" pitchFamily="2" charset="0"/>
              </a:rPr>
              <a:t>The Fourth Monster</a:t>
            </a:r>
            <a:endParaRPr dirty="0">
              <a:latin typeface="Twinkl" pitchFamily="2" charset="0"/>
            </a:endParaRPr>
          </a:p>
        </p:txBody>
      </p:sp>
      <p:sp>
        <p:nvSpPr>
          <p:cNvPr id="288" name="Google Shape;288;p10"/>
          <p:cNvSpPr/>
          <p:nvPr/>
        </p:nvSpPr>
        <p:spPr>
          <a:xfrm>
            <a:off x="1348332" y="1382132"/>
            <a:ext cx="7040018" cy="772107"/>
          </a:xfrm>
          <a:prstGeom prst="rect">
            <a:avLst/>
          </a:prstGeom>
          <a:solidFill>
            <a:srgbClr val="F08215"/>
          </a:solidFill>
          <a:ln>
            <a:noFill/>
          </a:ln>
        </p:spPr>
        <p:txBody>
          <a:bodyPr spcFirstLastPara="1" wrap="square" lIns="1044000" tIns="108000" rIns="108000" bIns="108000" anchor="ctr" anchorCtr="0">
            <a:spAutoFit/>
          </a:bodyPr>
          <a:lstStyle/>
          <a:p>
            <a:pPr lvl="0">
              <a:buClr>
                <a:schemeClr val="lt1"/>
              </a:buClr>
              <a:buSzPts val="1800"/>
            </a:pPr>
            <a:r>
              <a:rPr lang="en-GB" sz="1800" dirty="0">
                <a:solidFill>
                  <a:schemeClr val="lt1"/>
                </a:solidFill>
                <a:latin typeface="Twinkl" pitchFamily="2" charset="0"/>
              </a:rPr>
              <a:t>Read the sentences and say the numbers. The correct combination gives you the third digit of the code.</a:t>
            </a:r>
          </a:p>
        </p:txBody>
      </p:sp>
      <p:sp>
        <p:nvSpPr>
          <p:cNvPr id="289" name="Google Shape;289;p10"/>
          <p:cNvSpPr/>
          <p:nvPr/>
        </p:nvSpPr>
        <p:spPr>
          <a:xfrm>
            <a:off x="4744181" y="5001671"/>
            <a:ext cx="545432" cy="545432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08215"/>
                </a:solidFill>
                <a:latin typeface="Twinkl" pitchFamily="2" charset="0"/>
                <a:sym typeface="Arial"/>
              </a:rPr>
              <a:t>1</a:t>
            </a:r>
            <a:endParaRPr>
              <a:latin typeface="Twinkl" pitchFamily="2" charset="0"/>
            </a:endParaRPr>
          </a:p>
        </p:txBody>
      </p:sp>
      <p:sp>
        <p:nvSpPr>
          <p:cNvPr id="290" name="Google Shape;290;p10"/>
          <p:cNvSpPr/>
          <p:nvPr/>
        </p:nvSpPr>
        <p:spPr>
          <a:xfrm>
            <a:off x="5855207" y="5002443"/>
            <a:ext cx="545432" cy="545432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08215"/>
                </a:solidFill>
                <a:latin typeface="Twinkl" pitchFamily="2" charset="0"/>
                <a:sym typeface="Arial"/>
              </a:rPr>
              <a:t>2</a:t>
            </a:r>
            <a:endParaRPr>
              <a:latin typeface="Twinkl" pitchFamily="2" charset="0"/>
            </a:endParaRPr>
          </a:p>
        </p:txBody>
      </p:sp>
      <p:sp>
        <p:nvSpPr>
          <p:cNvPr id="291" name="Google Shape;291;p10"/>
          <p:cNvSpPr/>
          <p:nvPr/>
        </p:nvSpPr>
        <p:spPr>
          <a:xfrm>
            <a:off x="6966233" y="5002443"/>
            <a:ext cx="545432" cy="545432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08215"/>
                </a:solidFill>
                <a:latin typeface="Twinkl" pitchFamily="2" charset="0"/>
                <a:sym typeface="Arial"/>
              </a:rPr>
              <a:t>3</a:t>
            </a:r>
            <a:endParaRPr>
              <a:latin typeface="Twinkl" pitchFamily="2" charset="0"/>
            </a:endParaRPr>
          </a:p>
        </p:txBody>
      </p:sp>
      <p:sp>
        <p:nvSpPr>
          <p:cNvPr id="292" name="Google Shape;292;p10"/>
          <p:cNvSpPr/>
          <p:nvPr/>
        </p:nvSpPr>
        <p:spPr>
          <a:xfrm>
            <a:off x="8077259" y="5002443"/>
            <a:ext cx="545432" cy="545432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08215"/>
                </a:solidFill>
                <a:latin typeface="Twinkl" pitchFamily="2" charset="0"/>
                <a:sym typeface="Arial"/>
              </a:rPr>
              <a:t>4</a:t>
            </a:r>
            <a:endParaRPr>
              <a:latin typeface="Twinkl" pitchFamily="2" charset="0"/>
            </a:endParaRPr>
          </a:p>
        </p:txBody>
      </p:sp>
      <p:pic>
        <p:nvPicPr>
          <p:cNvPr id="293" name="Google Shape;293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3934" y="723792"/>
            <a:ext cx="2148640" cy="1405101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10"/>
          <p:cNvSpPr/>
          <p:nvPr/>
        </p:nvSpPr>
        <p:spPr>
          <a:xfrm>
            <a:off x="4572000" y="5669648"/>
            <a:ext cx="889793" cy="422405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249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49ECE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249ECE"/>
                </a:solidFill>
                <a:latin typeface="Twinkl" pitchFamily="2" charset="0"/>
                <a:sym typeface="Arial"/>
              </a:rPr>
              <a:t>1224</a:t>
            </a:r>
            <a:endParaRPr>
              <a:latin typeface="Twinkl" pitchFamily="2" charset="0"/>
            </a:endParaRPr>
          </a:p>
        </p:txBody>
      </p:sp>
      <p:sp>
        <p:nvSpPr>
          <p:cNvPr id="295" name="Google Shape;295;p10"/>
          <p:cNvSpPr/>
          <p:nvPr/>
        </p:nvSpPr>
        <p:spPr>
          <a:xfrm>
            <a:off x="5683026" y="5670420"/>
            <a:ext cx="889793" cy="422405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249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49ECE"/>
              </a:buClr>
              <a:buSzPts val="1800"/>
              <a:buFont typeface="Arial"/>
              <a:buNone/>
            </a:pPr>
            <a:r>
              <a:rPr lang="en-GB" sz="1800" dirty="0">
                <a:solidFill>
                  <a:srgbClr val="249ECE"/>
                </a:solidFill>
                <a:latin typeface="Twinkl" pitchFamily="2" charset="0"/>
                <a:sym typeface="Arial"/>
              </a:rPr>
              <a:t>1121</a:t>
            </a:r>
            <a:endParaRPr dirty="0">
              <a:latin typeface="Twinkl" pitchFamily="2" charset="0"/>
            </a:endParaRPr>
          </a:p>
        </p:txBody>
      </p:sp>
      <p:sp>
        <p:nvSpPr>
          <p:cNvPr id="296" name="Google Shape;296;p10"/>
          <p:cNvSpPr/>
          <p:nvPr/>
        </p:nvSpPr>
        <p:spPr>
          <a:xfrm>
            <a:off x="6794052" y="5670420"/>
            <a:ext cx="889793" cy="422405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249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49ECE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249ECE"/>
                </a:solidFill>
                <a:latin typeface="Twinkl" pitchFamily="2" charset="0"/>
                <a:sym typeface="Arial"/>
              </a:rPr>
              <a:t>3313</a:t>
            </a:r>
            <a:endParaRPr>
              <a:latin typeface="Twinkl" pitchFamily="2" charset="0"/>
            </a:endParaRPr>
          </a:p>
        </p:txBody>
      </p:sp>
      <p:sp>
        <p:nvSpPr>
          <p:cNvPr id="297" name="Google Shape;297;p10"/>
          <p:cNvSpPr/>
          <p:nvPr/>
        </p:nvSpPr>
        <p:spPr>
          <a:xfrm>
            <a:off x="7905078" y="5670420"/>
            <a:ext cx="889793" cy="422405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249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49ECE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249ECE"/>
                </a:solidFill>
                <a:latin typeface="Twinkl" pitchFamily="2" charset="0"/>
                <a:sym typeface="Arial"/>
              </a:rPr>
              <a:t>1432</a:t>
            </a:r>
            <a:endParaRPr>
              <a:latin typeface="Twinkl" pitchFamily="2" charset="0"/>
            </a:endParaRPr>
          </a:p>
        </p:txBody>
      </p:sp>
      <p:sp>
        <p:nvSpPr>
          <p:cNvPr id="298" name="Google Shape;298;p10"/>
          <p:cNvSpPr/>
          <p:nvPr/>
        </p:nvSpPr>
        <p:spPr>
          <a:xfrm>
            <a:off x="773137" y="2843580"/>
            <a:ext cx="6084863" cy="422405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249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49ECE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249ECE"/>
                </a:solidFill>
                <a:latin typeface="Twinkl" pitchFamily="2" charset="0"/>
                <a:sym typeface="Arial"/>
              </a:rPr>
              <a:t>The number of people in the picture who have curly hair.</a:t>
            </a:r>
            <a:endParaRPr>
              <a:latin typeface="Twinkl" pitchFamily="2" charset="0"/>
            </a:endParaRPr>
          </a:p>
        </p:txBody>
      </p:sp>
      <p:sp>
        <p:nvSpPr>
          <p:cNvPr id="299" name="Google Shape;299;p10"/>
          <p:cNvSpPr/>
          <p:nvPr/>
        </p:nvSpPr>
        <p:spPr>
          <a:xfrm>
            <a:off x="773137" y="3369263"/>
            <a:ext cx="6084863" cy="422405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249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49ECE"/>
              </a:buClr>
              <a:buSzPts val="1800"/>
              <a:buFont typeface="Arial"/>
              <a:buNone/>
            </a:pPr>
            <a:r>
              <a:rPr lang="en-GB" sz="1800" dirty="0">
                <a:solidFill>
                  <a:srgbClr val="249ECE"/>
                </a:solidFill>
                <a:latin typeface="Twinkl" pitchFamily="2" charset="0"/>
                <a:sym typeface="Arial"/>
              </a:rPr>
              <a:t>The number of people in the picture who have short hair.</a:t>
            </a:r>
            <a:endParaRPr dirty="0">
              <a:latin typeface="Twinkl" pitchFamily="2" charset="0"/>
            </a:endParaRPr>
          </a:p>
        </p:txBody>
      </p:sp>
      <p:sp>
        <p:nvSpPr>
          <p:cNvPr id="300" name="Google Shape;300;p10"/>
          <p:cNvSpPr/>
          <p:nvPr/>
        </p:nvSpPr>
        <p:spPr>
          <a:xfrm>
            <a:off x="773137" y="3894947"/>
            <a:ext cx="6084863" cy="422405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249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49ECE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249ECE"/>
                </a:solidFill>
                <a:latin typeface="Twinkl" pitchFamily="2" charset="0"/>
                <a:sym typeface="Arial"/>
              </a:rPr>
              <a:t>The number of people in the picture who have blonde hair.</a:t>
            </a:r>
            <a:endParaRPr>
              <a:latin typeface="Twinkl" pitchFamily="2" charset="0"/>
            </a:endParaRPr>
          </a:p>
        </p:txBody>
      </p:sp>
      <p:sp>
        <p:nvSpPr>
          <p:cNvPr id="301" name="Google Shape;301;p10"/>
          <p:cNvSpPr/>
          <p:nvPr/>
        </p:nvSpPr>
        <p:spPr>
          <a:xfrm>
            <a:off x="6948043" y="2300509"/>
            <a:ext cx="538276" cy="466442"/>
          </a:xfrm>
          <a:prstGeom prst="rect">
            <a:avLst/>
          </a:prstGeom>
          <a:solidFill>
            <a:srgbClr val="249ECE"/>
          </a:solidFill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GB" sz="1800" b="1" dirty="0">
                <a:solidFill>
                  <a:schemeClr val="lt1"/>
                </a:solidFill>
                <a:latin typeface="Twinkl" pitchFamily="2" charset="0"/>
                <a:sym typeface="Arial"/>
              </a:rPr>
              <a:t>1</a:t>
            </a:r>
            <a:endParaRPr dirty="0">
              <a:latin typeface="Twinkl" pitchFamily="2" charset="0"/>
            </a:endParaRPr>
          </a:p>
        </p:txBody>
      </p:sp>
      <p:sp>
        <p:nvSpPr>
          <p:cNvPr id="302" name="Google Shape;302;p10"/>
          <p:cNvSpPr/>
          <p:nvPr/>
        </p:nvSpPr>
        <p:spPr>
          <a:xfrm>
            <a:off x="6948043" y="2824529"/>
            <a:ext cx="538276" cy="458998"/>
          </a:xfrm>
          <a:prstGeom prst="rect">
            <a:avLst/>
          </a:prstGeom>
          <a:solidFill>
            <a:srgbClr val="249ECE"/>
          </a:solidFill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GB" sz="1800" b="1" dirty="0">
                <a:solidFill>
                  <a:schemeClr val="lt1"/>
                </a:solidFill>
                <a:latin typeface="Twinkl" pitchFamily="2" charset="0"/>
                <a:sym typeface="Arial"/>
              </a:rPr>
              <a:t>1</a:t>
            </a:r>
            <a:endParaRPr dirty="0">
              <a:latin typeface="Twinkl" pitchFamily="2" charset="0"/>
            </a:endParaRPr>
          </a:p>
        </p:txBody>
      </p:sp>
      <p:sp>
        <p:nvSpPr>
          <p:cNvPr id="303" name="Google Shape;303;p10"/>
          <p:cNvSpPr/>
          <p:nvPr/>
        </p:nvSpPr>
        <p:spPr>
          <a:xfrm>
            <a:off x="6948043" y="3350213"/>
            <a:ext cx="538276" cy="461766"/>
          </a:xfrm>
          <a:prstGeom prst="rect">
            <a:avLst/>
          </a:prstGeom>
          <a:solidFill>
            <a:srgbClr val="249ECE"/>
          </a:solidFill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GB" sz="1800" b="1" dirty="0">
                <a:solidFill>
                  <a:schemeClr val="lt1"/>
                </a:solidFill>
                <a:latin typeface="Twinkl" pitchFamily="2" charset="0"/>
                <a:sym typeface="Arial"/>
              </a:rPr>
              <a:t>2</a:t>
            </a:r>
            <a:endParaRPr dirty="0">
              <a:latin typeface="Twinkl" pitchFamily="2" charset="0"/>
            </a:endParaRPr>
          </a:p>
        </p:txBody>
      </p:sp>
      <p:sp>
        <p:nvSpPr>
          <p:cNvPr id="304" name="Google Shape;304;p10"/>
          <p:cNvSpPr/>
          <p:nvPr/>
        </p:nvSpPr>
        <p:spPr>
          <a:xfrm>
            <a:off x="6948043" y="3874580"/>
            <a:ext cx="538276" cy="465851"/>
          </a:xfrm>
          <a:prstGeom prst="rect">
            <a:avLst/>
          </a:prstGeom>
          <a:solidFill>
            <a:srgbClr val="249ECE"/>
          </a:solidFill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GB" sz="1800" b="1" dirty="0">
                <a:solidFill>
                  <a:schemeClr val="lt1"/>
                </a:solidFill>
                <a:latin typeface="Twinkl" pitchFamily="2" charset="0"/>
                <a:sym typeface="Arial"/>
              </a:rPr>
              <a:t>1</a:t>
            </a:r>
            <a:endParaRPr dirty="0">
              <a:latin typeface="Twinkl" pitchFamily="2" charset="0"/>
            </a:endParaRPr>
          </a:p>
        </p:txBody>
      </p:sp>
      <p:pic>
        <p:nvPicPr>
          <p:cNvPr id="305" name="Google Shape;305;p10"/>
          <p:cNvPicPr preferRelativeResize="0"/>
          <p:nvPr/>
        </p:nvPicPr>
        <p:blipFill rotWithShape="1">
          <a:blip r:embed="rId5">
            <a:alphaModFix/>
          </a:blip>
          <a:srcRect l="75" t="-2168" r="-75" b="27022"/>
          <a:stretch/>
        </p:blipFill>
        <p:spPr>
          <a:xfrm>
            <a:off x="0" y="4490938"/>
            <a:ext cx="4648200" cy="236706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BTN">
            <a:extLst>
              <a:ext uri="{FF2B5EF4-FFF2-40B4-BE49-F238E27FC236}">
                <a16:creationId xmlns:a16="http://schemas.microsoft.com/office/drawing/2014/main" id="{FDEEB5A9-C192-6D46-FD1A-30D08CCAFC15}"/>
              </a:ext>
            </a:extLst>
          </p:cNvPr>
          <p:cNvSpPr/>
          <p:nvPr/>
        </p:nvSpPr>
        <p:spPr>
          <a:xfrm>
            <a:off x="7632200" y="2828725"/>
            <a:ext cx="895149" cy="895149"/>
          </a:xfrm>
          <a:prstGeom prst="rect">
            <a:avLst/>
          </a:prstGeom>
          <a:solidFill>
            <a:srgbClr val="E77D1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T" b="1" dirty="0">
                <a:latin typeface="Twinkl" pitchFamily="2" charset="77"/>
              </a:rPr>
              <a:t>Reveal Answer</a:t>
            </a:r>
          </a:p>
        </p:txBody>
      </p:sp>
      <p:sp>
        <p:nvSpPr>
          <p:cNvPr id="3" name="Google Shape;301;p10">
            <a:extLst>
              <a:ext uri="{FF2B5EF4-FFF2-40B4-BE49-F238E27FC236}">
                <a16:creationId xmlns:a16="http://schemas.microsoft.com/office/drawing/2014/main" id="{E9724869-14FD-423C-3354-796277CD6979}"/>
              </a:ext>
            </a:extLst>
          </p:cNvPr>
          <p:cNvSpPr/>
          <p:nvPr/>
        </p:nvSpPr>
        <p:spPr>
          <a:xfrm>
            <a:off x="6948264" y="2300509"/>
            <a:ext cx="538276" cy="466442"/>
          </a:xfrm>
          <a:prstGeom prst="rect">
            <a:avLst/>
          </a:prstGeom>
          <a:solidFill>
            <a:srgbClr val="249ECE"/>
          </a:solidFill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GB" sz="1800" b="1" dirty="0">
                <a:solidFill>
                  <a:schemeClr val="lt1"/>
                </a:solidFill>
                <a:latin typeface="Twinkl" pitchFamily="2" charset="0"/>
                <a:sym typeface="Arial"/>
              </a:rPr>
              <a:t>?</a:t>
            </a:r>
            <a:endParaRPr dirty="0">
              <a:latin typeface="Twinkl" pitchFamily="2" charset="0"/>
            </a:endParaRPr>
          </a:p>
        </p:txBody>
      </p:sp>
      <p:sp>
        <p:nvSpPr>
          <p:cNvPr id="4" name="Google Shape;302;p10">
            <a:extLst>
              <a:ext uri="{FF2B5EF4-FFF2-40B4-BE49-F238E27FC236}">
                <a16:creationId xmlns:a16="http://schemas.microsoft.com/office/drawing/2014/main" id="{893C1ECE-9017-C120-937B-C8E03DC9D231}"/>
              </a:ext>
            </a:extLst>
          </p:cNvPr>
          <p:cNvSpPr/>
          <p:nvPr/>
        </p:nvSpPr>
        <p:spPr>
          <a:xfrm>
            <a:off x="6948264" y="2824529"/>
            <a:ext cx="538276" cy="458998"/>
          </a:xfrm>
          <a:prstGeom prst="rect">
            <a:avLst/>
          </a:prstGeom>
          <a:solidFill>
            <a:srgbClr val="249ECE"/>
          </a:solidFill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GB" sz="1800" b="1">
                <a:solidFill>
                  <a:schemeClr val="lt1"/>
                </a:solidFill>
                <a:latin typeface="Twinkl" pitchFamily="2" charset="0"/>
                <a:sym typeface="Arial"/>
              </a:rPr>
              <a:t>?</a:t>
            </a:r>
            <a:endParaRPr>
              <a:latin typeface="Twinkl" pitchFamily="2" charset="0"/>
            </a:endParaRPr>
          </a:p>
        </p:txBody>
      </p:sp>
      <p:sp>
        <p:nvSpPr>
          <p:cNvPr id="5" name="Google Shape;303;p10">
            <a:extLst>
              <a:ext uri="{FF2B5EF4-FFF2-40B4-BE49-F238E27FC236}">
                <a16:creationId xmlns:a16="http://schemas.microsoft.com/office/drawing/2014/main" id="{90B41243-B5D1-B2CE-A1A7-FD7F760B740B}"/>
              </a:ext>
            </a:extLst>
          </p:cNvPr>
          <p:cNvSpPr/>
          <p:nvPr/>
        </p:nvSpPr>
        <p:spPr>
          <a:xfrm>
            <a:off x="6948264" y="3350213"/>
            <a:ext cx="538276" cy="461766"/>
          </a:xfrm>
          <a:prstGeom prst="rect">
            <a:avLst/>
          </a:prstGeom>
          <a:solidFill>
            <a:srgbClr val="249ECE"/>
          </a:solidFill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GB" sz="1800" b="1">
                <a:solidFill>
                  <a:schemeClr val="lt1"/>
                </a:solidFill>
                <a:latin typeface="Twinkl" pitchFamily="2" charset="0"/>
                <a:sym typeface="Arial"/>
              </a:rPr>
              <a:t>?</a:t>
            </a:r>
            <a:endParaRPr>
              <a:latin typeface="Twinkl" pitchFamily="2" charset="0"/>
            </a:endParaRPr>
          </a:p>
        </p:txBody>
      </p:sp>
      <p:sp>
        <p:nvSpPr>
          <p:cNvPr id="6" name="Google Shape;304;p10">
            <a:extLst>
              <a:ext uri="{FF2B5EF4-FFF2-40B4-BE49-F238E27FC236}">
                <a16:creationId xmlns:a16="http://schemas.microsoft.com/office/drawing/2014/main" id="{82978B39-E15E-F867-A89B-8C3C108C4D9D}"/>
              </a:ext>
            </a:extLst>
          </p:cNvPr>
          <p:cNvSpPr/>
          <p:nvPr/>
        </p:nvSpPr>
        <p:spPr>
          <a:xfrm>
            <a:off x="6948264" y="3874580"/>
            <a:ext cx="538276" cy="465851"/>
          </a:xfrm>
          <a:prstGeom prst="rect">
            <a:avLst/>
          </a:prstGeom>
          <a:solidFill>
            <a:srgbClr val="249ECE"/>
          </a:solidFill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GB" sz="1800" b="1" dirty="0">
                <a:solidFill>
                  <a:schemeClr val="lt1"/>
                </a:solidFill>
                <a:latin typeface="Twinkl" pitchFamily="2" charset="0"/>
                <a:sym typeface="Arial"/>
              </a:rPr>
              <a:t>?</a:t>
            </a:r>
            <a:endParaRPr dirty="0">
              <a:latin typeface="Twinkl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2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2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90" grpId="0" animBg="1"/>
      <p:bldP spid="295" grpId="0" animBg="1"/>
      <p:bldP spid="301" grpId="1" animBg="1"/>
      <p:bldP spid="302" grpId="1" animBg="1"/>
      <p:bldP spid="303" grpId="1" animBg="1"/>
      <p:bldP spid="304" grpId="1" animBg="1"/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>
          <a:extLst>
            <a:ext uri="{FF2B5EF4-FFF2-40B4-BE49-F238E27FC236}">
              <a16:creationId xmlns:a16="http://schemas.microsoft.com/office/drawing/2014/main" id="{B7D82C7F-B50B-6298-7489-5DB45B3A3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11">
            <a:extLst>
              <a:ext uri="{FF2B5EF4-FFF2-40B4-BE49-F238E27FC236}">
                <a16:creationId xmlns:a16="http://schemas.microsoft.com/office/drawing/2014/main" id="{D5C88F61-E0CA-339F-56E3-7B45BC9DDE3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5993" t="-335" r="49489" b="335"/>
          <a:stretch/>
        </p:blipFill>
        <p:spPr>
          <a:xfrm>
            <a:off x="7404173" y="3284351"/>
            <a:ext cx="1751617" cy="3589944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11">
            <a:extLst>
              <a:ext uri="{FF2B5EF4-FFF2-40B4-BE49-F238E27FC236}">
                <a16:creationId xmlns:a16="http://schemas.microsoft.com/office/drawing/2014/main" id="{6517A515-B1AA-4CD1-B994-F4BBAF678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946" y="672631"/>
            <a:ext cx="8272788" cy="1144171"/>
          </a:xfrm>
          <a:prstGeom prst="roundRect">
            <a:avLst>
              <a:gd name="adj" fmla="val 9641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2800"/>
              <a:buFont typeface="Arial"/>
              <a:buNone/>
            </a:pPr>
            <a:r>
              <a:rPr lang="en-GB" sz="2800" dirty="0">
                <a:latin typeface="Twinkl" pitchFamily="2" charset="0"/>
              </a:rPr>
              <a:t>Use the four digits you got from</a:t>
            </a:r>
            <a:br>
              <a:rPr lang="en-GB" sz="2800" dirty="0">
                <a:latin typeface="Twinkl" pitchFamily="2" charset="0"/>
              </a:rPr>
            </a:br>
            <a:r>
              <a:rPr lang="en-GB" sz="2800" dirty="0">
                <a:latin typeface="Twinkl" pitchFamily="2" charset="0"/>
              </a:rPr>
              <a:t>completing the monsters' tasks.</a:t>
            </a:r>
            <a:br>
              <a:rPr lang="en-GB" dirty="0">
                <a:latin typeface="Twinkl" pitchFamily="2" charset="0"/>
              </a:rPr>
            </a:br>
            <a:r>
              <a:rPr lang="en-GB" sz="2800" dirty="0">
                <a:solidFill>
                  <a:srgbClr val="249ECE"/>
                </a:solidFill>
                <a:latin typeface="Twinkl" pitchFamily="2" charset="0"/>
              </a:rPr>
              <a:t>Did you get the right code to escape the tower?</a:t>
            </a:r>
            <a:r>
              <a:rPr lang="en-GB" sz="3200" dirty="0">
                <a:solidFill>
                  <a:srgbClr val="249ECE"/>
                </a:solidFill>
                <a:latin typeface="Twinkl" pitchFamily="2" charset="0"/>
              </a:rPr>
              <a:t> </a:t>
            </a:r>
            <a:endParaRPr dirty="0">
              <a:solidFill>
                <a:srgbClr val="249ECE"/>
              </a:solidFill>
              <a:latin typeface="Twinkl" pitchFamily="2" charset="0"/>
            </a:endParaRPr>
          </a:p>
        </p:txBody>
      </p:sp>
      <p:sp>
        <p:nvSpPr>
          <p:cNvPr id="313" name="Google Shape;313;p11">
            <a:extLst>
              <a:ext uri="{FF2B5EF4-FFF2-40B4-BE49-F238E27FC236}">
                <a16:creationId xmlns:a16="http://schemas.microsoft.com/office/drawing/2014/main" id="{E6386616-2C5A-06CC-B9CC-56888E8735BC}"/>
              </a:ext>
            </a:extLst>
          </p:cNvPr>
          <p:cNvSpPr/>
          <p:nvPr/>
        </p:nvSpPr>
        <p:spPr>
          <a:xfrm>
            <a:off x="1337185" y="4106912"/>
            <a:ext cx="545432" cy="545432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249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rgbClr val="249ECE"/>
                </a:solidFill>
                <a:latin typeface="Twinkl" pitchFamily="2" charset="0"/>
                <a:sym typeface="Arial"/>
              </a:rPr>
              <a:t>1.</a:t>
            </a:r>
            <a:endParaRPr dirty="0">
              <a:latin typeface="Twinkl" pitchFamily="2" charset="0"/>
            </a:endParaRPr>
          </a:p>
        </p:txBody>
      </p:sp>
      <p:sp>
        <p:nvSpPr>
          <p:cNvPr id="314" name="Google Shape;314;p11">
            <a:extLst>
              <a:ext uri="{FF2B5EF4-FFF2-40B4-BE49-F238E27FC236}">
                <a16:creationId xmlns:a16="http://schemas.microsoft.com/office/drawing/2014/main" id="{3D33A6E9-05D8-C94B-8675-EE2DB82001D4}"/>
              </a:ext>
            </a:extLst>
          </p:cNvPr>
          <p:cNvSpPr/>
          <p:nvPr/>
        </p:nvSpPr>
        <p:spPr>
          <a:xfrm>
            <a:off x="3313069" y="3635198"/>
            <a:ext cx="545432" cy="545432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249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249ECE"/>
                </a:solidFill>
                <a:latin typeface="Twinkl" pitchFamily="2" charset="0"/>
                <a:sym typeface="Arial"/>
              </a:rPr>
              <a:t>2.</a:t>
            </a:r>
            <a:endParaRPr>
              <a:latin typeface="Twinkl" pitchFamily="2" charset="0"/>
            </a:endParaRPr>
          </a:p>
        </p:txBody>
      </p:sp>
      <p:sp>
        <p:nvSpPr>
          <p:cNvPr id="315" name="Google Shape;315;p11">
            <a:extLst>
              <a:ext uri="{FF2B5EF4-FFF2-40B4-BE49-F238E27FC236}">
                <a16:creationId xmlns:a16="http://schemas.microsoft.com/office/drawing/2014/main" id="{19017455-6A18-A828-7D79-8549CFF947E4}"/>
              </a:ext>
            </a:extLst>
          </p:cNvPr>
          <p:cNvSpPr/>
          <p:nvPr/>
        </p:nvSpPr>
        <p:spPr>
          <a:xfrm>
            <a:off x="5280492" y="3635198"/>
            <a:ext cx="545432" cy="545432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249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249ECE"/>
                </a:solidFill>
                <a:latin typeface="Twinkl" pitchFamily="2" charset="0"/>
                <a:sym typeface="Arial"/>
              </a:rPr>
              <a:t>3.</a:t>
            </a:r>
            <a:endParaRPr>
              <a:latin typeface="Twinkl" pitchFamily="2" charset="0"/>
            </a:endParaRPr>
          </a:p>
        </p:txBody>
      </p:sp>
      <p:sp>
        <p:nvSpPr>
          <p:cNvPr id="316" name="Google Shape;316;p11">
            <a:extLst>
              <a:ext uri="{FF2B5EF4-FFF2-40B4-BE49-F238E27FC236}">
                <a16:creationId xmlns:a16="http://schemas.microsoft.com/office/drawing/2014/main" id="{D07889B6-1480-F5DA-59E4-59E98A60C980}"/>
              </a:ext>
            </a:extLst>
          </p:cNvPr>
          <p:cNvSpPr/>
          <p:nvPr/>
        </p:nvSpPr>
        <p:spPr>
          <a:xfrm>
            <a:off x="7247915" y="4099331"/>
            <a:ext cx="545432" cy="545432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249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249ECE"/>
                </a:solidFill>
                <a:latin typeface="Twinkl" pitchFamily="2" charset="0"/>
                <a:sym typeface="Arial"/>
              </a:rPr>
              <a:t>4.</a:t>
            </a:r>
            <a:endParaRPr>
              <a:latin typeface="Twinkl" pitchFamily="2" charset="0"/>
            </a:endParaRPr>
          </a:p>
        </p:txBody>
      </p:sp>
      <p:pic>
        <p:nvPicPr>
          <p:cNvPr id="317" name="Google Shape;317;p11">
            <a:extLst>
              <a:ext uri="{FF2B5EF4-FFF2-40B4-BE49-F238E27FC236}">
                <a16:creationId xmlns:a16="http://schemas.microsoft.com/office/drawing/2014/main" id="{57C228B4-09DC-57E1-7A8F-3C2C466909E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15550" y="2833280"/>
            <a:ext cx="1799722" cy="1176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11">
            <a:extLst>
              <a:ext uri="{FF2B5EF4-FFF2-40B4-BE49-F238E27FC236}">
                <a16:creationId xmlns:a16="http://schemas.microsoft.com/office/drawing/2014/main" id="{055F91B8-B545-3377-41BE-24BCB413086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0743" y="2508313"/>
            <a:ext cx="1320856" cy="1509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1">
            <a:extLst>
              <a:ext uri="{FF2B5EF4-FFF2-40B4-BE49-F238E27FC236}">
                <a16:creationId xmlns:a16="http://schemas.microsoft.com/office/drawing/2014/main" id="{C9A11192-1236-9C75-C11F-A82708F6EDA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18862" y="2036599"/>
            <a:ext cx="1320855" cy="1481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11">
            <a:extLst>
              <a:ext uri="{FF2B5EF4-FFF2-40B4-BE49-F238E27FC236}">
                <a16:creationId xmlns:a16="http://schemas.microsoft.com/office/drawing/2014/main" id="{1BB16B8B-FAC7-9804-AFD2-871347F51368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61229" y="2068015"/>
            <a:ext cx="938781" cy="1481721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11">
            <a:extLst>
              <a:ext uri="{FF2B5EF4-FFF2-40B4-BE49-F238E27FC236}">
                <a16:creationId xmlns:a16="http://schemas.microsoft.com/office/drawing/2014/main" id="{E71D92C6-42E9-A07A-898C-D562CA55DA2F}"/>
              </a:ext>
            </a:extLst>
          </p:cNvPr>
          <p:cNvSpPr/>
          <p:nvPr/>
        </p:nvSpPr>
        <p:spPr>
          <a:xfrm>
            <a:off x="790709" y="4883142"/>
            <a:ext cx="1688442" cy="733017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432000" rIns="72000" bIns="432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08215"/>
              </a:buClr>
              <a:buSzPts val="4800"/>
              <a:buFont typeface="Arial"/>
              <a:buNone/>
            </a:pPr>
            <a:endParaRPr dirty="0">
              <a:latin typeface="Twinkl" pitchFamily="2" charset="0"/>
            </a:endParaRPr>
          </a:p>
        </p:txBody>
      </p:sp>
      <p:sp>
        <p:nvSpPr>
          <p:cNvPr id="362" name="Google Shape;362;p11">
            <a:extLst>
              <a:ext uri="{FF2B5EF4-FFF2-40B4-BE49-F238E27FC236}">
                <a16:creationId xmlns:a16="http://schemas.microsoft.com/office/drawing/2014/main" id="{6A291E7A-89D1-1DF9-0C34-F7DCA2AF9E23}"/>
              </a:ext>
            </a:extLst>
          </p:cNvPr>
          <p:cNvSpPr/>
          <p:nvPr/>
        </p:nvSpPr>
        <p:spPr>
          <a:xfrm>
            <a:off x="2766593" y="4411428"/>
            <a:ext cx="1688442" cy="733017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432000" rIns="72000" bIns="432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08215"/>
              </a:buClr>
              <a:buSzPts val="4800"/>
              <a:buFont typeface="Arial"/>
              <a:buNone/>
            </a:pPr>
            <a:endParaRPr dirty="0">
              <a:latin typeface="Twinkl" pitchFamily="2" charset="0"/>
            </a:endParaRPr>
          </a:p>
        </p:txBody>
      </p:sp>
      <p:sp>
        <p:nvSpPr>
          <p:cNvPr id="363" name="Google Shape;363;p11">
            <a:extLst>
              <a:ext uri="{FF2B5EF4-FFF2-40B4-BE49-F238E27FC236}">
                <a16:creationId xmlns:a16="http://schemas.microsoft.com/office/drawing/2014/main" id="{E65DC291-5062-7EBD-0506-5813307566D4}"/>
              </a:ext>
            </a:extLst>
          </p:cNvPr>
          <p:cNvSpPr/>
          <p:nvPr/>
        </p:nvSpPr>
        <p:spPr>
          <a:xfrm>
            <a:off x="4734016" y="4411428"/>
            <a:ext cx="1688442" cy="733017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432000" rIns="72000" bIns="432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08215"/>
              </a:buClr>
              <a:buSzPts val="4800"/>
              <a:buFont typeface="Arial"/>
              <a:buNone/>
            </a:pPr>
            <a:endParaRPr dirty="0">
              <a:latin typeface="Twinkl" pitchFamily="2" charset="0"/>
            </a:endParaRPr>
          </a:p>
        </p:txBody>
      </p:sp>
      <p:sp>
        <p:nvSpPr>
          <p:cNvPr id="364" name="Google Shape;364;p11">
            <a:extLst>
              <a:ext uri="{FF2B5EF4-FFF2-40B4-BE49-F238E27FC236}">
                <a16:creationId xmlns:a16="http://schemas.microsoft.com/office/drawing/2014/main" id="{FE12AE40-B3A7-AFA4-9123-A7FD6D21EF83}"/>
              </a:ext>
            </a:extLst>
          </p:cNvPr>
          <p:cNvSpPr/>
          <p:nvPr/>
        </p:nvSpPr>
        <p:spPr>
          <a:xfrm>
            <a:off x="6726831" y="4868627"/>
            <a:ext cx="1688442" cy="733017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F0821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432000" rIns="72000" bIns="432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08215"/>
              </a:buClr>
              <a:buSzPts val="4800"/>
              <a:buFont typeface="Arial"/>
              <a:buNone/>
            </a:pPr>
            <a:endParaRPr dirty="0">
              <a:latin typeface="Twinkl" pitchFamily="2" charset="0"/>
            </a:endParaRPr>
          </a:p>
        </p:txBody>
      </p:sp>
      <p:sp>
        <p:nvSpPr>
          <p:cNvPr id="3" name="Google Shape;361;p11">
            <a:extLst>
              <a:ext uri="{FF2B5EF4-FFF2-40B4-BE49-F238E27FC236}">
                <a16:creationId xmlns:a16="http://schemas.microsoft.com/office/drawing/2014/main" id="{3C9B73B4-DEF9-B0C7-74DF-10EEB81F3B82}"/>
              </a:ext>
            </a:extLst>
          </p:cNvPr>
          <p:cNvSpPr/>
          <p:nvPr/>
        </p:nvSpPr>
        <p:spPr>
          <a:xfrm>
            <a:off x="790709" y="4872193"/>
            <a:ext cx="1688442" cy="733017"/>
          </a:xfrm>
          <a:prstGeom prst="rect">
            <a:avLst/>
          </a:prstGeom>
          <a:noFill/>
          <a:ln w="381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432000" rIns="72000" bIns="432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08215"/>
              </a:buClr>
              <a:buSzPts val="4800"/>
              <a:buFont typeface="Arial"/>
              <a:buNone/>
            </a:pPr>
            <a:r>
              <a:rPr lang="en-GB" sz="4800" dirty="0">
                <a:solidFill>
                  <a:srgbClr val="F08215"/>
                </a:solidFill>
                <a:latin typeface="Twinkl" pitchFamily="2" charset="0"/>
                <a:sym typeface="Arial"/>
              </a:rPr>
              <a:t>3</a:t>
            </a:r>
            <a:endParaRPr dirty="0">
              <a:latin typeface="Twinkl" pitchFamily="2" charset="0"/>
            </a:endParaRPr>
          </a:p>
        </p:txBody>
      </p:sp>
      <p:sp>
        <p:nvSpPr>
          <p:cNvPr id="4" name="Google Shape;362;p11">
            <a:extLst>
              <a:ext uri="{FF2B5EF4-FFF2-40B4-BE49-F238E27FC236}">
                <a16:creationId xmlns:a16="http://schemas.microsoft.com/office/drawing/2014/main" id="{DC47F82D-E13A-4FB0-5B0F-E73649EA088C}"/>
              </a:ext>
            </a:extLst>
          </p:cNvPr>
          <p:cNvSpPr/>
          <p:nvPr/>
        </p:nvSpPr>
        <p:spPr>
          <a:xfrm>
            <a:off x="2766593" y="4400479"/>
            <a:ext cx="1688442" cy="733017"/>
          </a:xfrm>
          <a:prstGeom prst="rect">
            <a:avLst/>
          </a:prstGeom>
          <a:noFill/>
          <a:ln w="381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432000" rIns="72000" bIns="432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08215"/>
              </a:buClr>
              <a:buSzPts val="4800"/>
              <a:buFont typeface="Arial"/>
              <a:buNone/>
            </a:pPr>
            <a:r>
              <a:rPr lang="en-GB" sz="4800" dirty="0">
                <a:solidFill>
                  <a:srgbClr val="F08215"/>
                </a:solidFill>
                <a:latin typeface="Twinkl" pitchFamily="2" charset="0"/>
                <a:sym typeface="Arial"/>
              </a:rPr>
              <a:t>4</a:t>
            </a:r>
            <a:endParaRPr dirty="0">
              <a:latin typeface="Twinkl" pitchFamily="2" charset="0"/>
            </a:endParaRPr>
          </a:p>
        </p:txBody>
      </p:sp>
      <p:sp>
        <p:nvSpPr>
          <p:cNvPr id="5" name="Google Shape;363;p11">
            <a:extLst>
              <a:ext uri="{FF2B5EF4-FFF2-40B4-BE49-F238E27FC236}">
                <a16:creationId xmlns:a16="http://schemas.microsoft.com/office/drawing/2014/main" id="{89016DAD-3A15-F423-51BB-B3D4FE0B4221}"/>
              </a:ext>
            </a:extLst>
          </p:cNvPr>
          <p:cNvSpPr/>
          <p:nvPr/>
        </p:nvSpPr>
        <p:spPr>
          <a:xfrm>
            <a:off x="4734016" y="4400477"/>
            <a:ext cx="1688442" cy="733017"/>
          </a:xfrm>
          <a:prstGeom prst="rect">
            <a:avLst/>
          </a:prstGeom>
          <a:noFill/>
          <a:ln w="381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432000" rIns="72000" bIns="432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08215"/>
              </a:buClr>
              <a:buSzPts val="4800"/>
              <a:buFont typeface="Arial"/>
              <a:buNone/>
            </a:pPr>
            <a:r>
              <a:rPr lang="en-GB" sz="4800" dirty="0">
                <a:solidFill>
                  <a:srgbClr val="F08215"/>
                </a:solidFill>
                <a:latin typeface="Twinkl" pitchFamily="2" charset="0"/>
                <a:sym typeface="Arial"/>
              </a:rPr>
              <a:t>1</a:t>
            </a:r>
            <a:endParaRPr dirty="0">
              <a:latin typeface="Twinkl" pitchFamily="2" charset="0"/>
            </a:endParaRPr>
          </a:p>
        </p:txBody>
      </p:sp>
      <p:sp>
        <p:nvSpPr>
          <p:cNvPr id="6" name="Google Shape;364;p11">
            <a:extLst>
              <a:ext uri="{FF2B5EF4-FFF2-40B4-BE49-F238E27FC236}">
                <a16:creationId xmlns:a16="http://schemas.microsoft.com/office/drawing/2014/main" id="{A73E2365-FA20-37DB-DE78-9484AC18541D}"/>
              </a:ext>
            </a:extLst>
          </p:cNvPr>
          <p:cNvSpPr/>
          <p:nvPr/>
        </p:nvSpPr>
        <p:spPr>
          <a:xfrm>
            <a:off x="6726831" y="4859065"/>
            <a:ext cx="1688442" cy="733017"/>
          </a:xfrm>
          <a:prstGeom prst="rect">
            <a:avLst/>
          </a:prstGeom>
          <a:noFill/>
          <a:ln w="381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432000" rIns="72000" bIns="432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08215"/>
              </a:buClr>
              <a:buSzPts val="4800"/>
              <a:buFont typeface="Arial"/>
              <a:buNone/>
            </a:pPr>
            <a:r>
              <a:rPr lang="en-GB" sz="4800" dirty="0">
                <a:solidFill>
                  <a:srgbClr val="F08215"/>
                </a:solidFill>
                <a:latin typeface="Twinkl" pitchFamily="2" charset="0"/>
                <a:sym typeface="Arial"/>
              </a:rPr>
              <a:t>2</a:t>
            </a:r>
            <a:endParaRPr dirty="0">
              <a:latin typeface="Twinkl" pitchFamily="2" charset="0"/>
            </a:endParaRPr>
          </a:p>
        </p:txBody>
      </p:sp>
      <p:sp>
        <p:nvSpPr>
          <p:cNvPr id="7" name="BTN">
            <a:extLst>
              <a:ext uri="{FF2B5EF4-FFF2-40B4-BE49-F238E27FC236}">
                <a16:creationId xmlns:a16="http://schemas.microsoft.com/office/drawing/2014/main" id="{8C5F8D1E-1DED-F10D-A47D-B6A0E5B1A9A9}"/>
              </a:ext>
            </a:extLst>
          </p:cNvPr>
          <p:cNvSpPr/>
          <p:nvPr/>
        </p:nvSpPr>
        <p:spPr>
          <a:xfrm>
            <a:off x="4124425" y="5348260"/>
            <a:ext cx="895149" cy="895149"/>
          </a:xfrm>
          <a:prstGeom prst="rect">
            <a:avLst/>
          </a:prstGeom>
          <a:solidFill>
            <a:srgbClr val="E77D1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T" b="1" dirty="0">
                <a:latin typeface="Twinkl" pitchFamily="2" charset="77"/>
              </a:rPr>
              <a:t>Reveal Answer</a:t>
            </a:r>
          </a:p>
        </p:txBody>
      </p:sp>
    </p:spTree>
    <p:extLst>
      <p:ext uri="{BB962C8B-B14F-4D97-AF65-F5344CB8AC3E}">
        <p14:creationId xmlns:p14="http://schemas.microsoft.com/office/powerpoint/2010/main" val="1788466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2"/>
          <p:cNvSpPr>
            <a:spLocks noGrp="1"/>
          </p:cNvSpPr>
          <p:nvPr>
            <p:ph type="title"/>
          </p:nvPr>
        </p:nvSpPr>
        <p:spPr>
          <a:xfrm>
            <a:off x="573502" y="2255574"/>
            <a:ext cx="6978318" cy="1959506"/>
          </a:xfrm>
          <a:prstGeom prst="roundRect">
            <a:avLst>
              <a:gd name="adj" fmla="val 9641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6000"/>
              <a:buFont typeface="Arial"/>
              <a:buNone/>
            </a:pPr>
            <a:r>
              <a:rPr lang="en-GB" sz="6000" dirty="0">
                <a:latin typeface="Twinkl" pitchFamily="2" charset="0"/>
              </a:rPr>
              <a:t>You’ve escaped             	the tower!</a:t>
            </a:r>
            <a:endParaRPr dirty="0">
              <a:latin typeface="Twinkl" pitchFamily="2" charset="0"/>
            </a:endParaRPr>
          </a:p>
        </p:txBody>
      </p:sp>
      <p:pic>
        <p:nvPicPr>
          <p:cNvPr id="370" name="Google Shape;370;p12"/>
          <p:cNvPicPr preferRelativeResize="0"/>
          <p:nvPr/>
        </p:nvPicPr>
        <p:blipFill rotWithShape="1">
          <a:blip r:embed="rId3">
            <a:alphaModFix/>
          </a:blip>
          <a:srcRect l="15488" r="49999"/>
          <a:stretch/>
        </p:blipFill>
        <p:spPr>
          <a:xfrm>
            <a:off x="6416842" y="1268680"/>
            <a:ext cx="2727158" cy="5589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rgbClr val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1062</TotalTime>
  <Words>589</Words>
  <Application>Microsoft Macintosh PowerPoint</Application>
  <PresentationFormat>On-screen Show (4:3)</PresentationFormat>
  <Paragraphs>180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Calibri</vt:lpstr>
      <vt:lpstr>Twinkl</vt:lpstr>
      <vt:lpstr>Arial</vt:lpstr>
      <vt:lpstr>Office Theme</vt:lpstr>
      <vt:lpstr>PowerPoint Presentation</vt:lpstr>
      <vt:lpstr>Vocabulary Review Match the sentences to the pictures.</vt:lpstr>
      <vt:lpstr>Vocabulary Review Match the sentences to the pictures.</vt:lpstr>
      <vt:lpstr>Vocabulary Review Match the sentences to the pictures.</vt:lpstr>
      <vt:lpstr>Vocabulary Review Do you know these words? </vt:lpstr>
      <vt:lpstr>Teacher:  Set your timer. You have 13 minutes to escape the tower.</vt:lpstr>
      <vt:lpstr>Oh no! You’re at the top of a tall, tall tower...</vt:lpstr>
      <vt:lpstr>The First Monster </vt:lpstr>
      <vt:lpstr>The Second Monster </vt:lpstr>
      <vt:lpstr>The Third Monster</vt:lpstr>
      <vt:lpstr>The Fourth Monster</vt:lpstr>
      <vt:lpstr>Use the four digits you got from completing the monsters' tasks. Did you get the right code to escape the tower? </vt:lpstr>
      <vt:lpstr>You’ve escaped              the tower!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Fox</dc:creator>
  <cp:lastModifiedBy>Robert Twin</cp:lastModifiedBy>
  <cp:revision>41</cp:revision>
  <dcterms:created xsi:type="dcterms:W3CDTF">2021-01-14T08:42:03Z</dcterms:created>
  <dcterms:modified xsi:type="dcterms:W3CDTF">2025-05-27T07:40:31Z</dcterms:modified>
</cp:coreProperties>
</file>