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embedTrueType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61" r:id="rId2"/>
    <p:sldId id="296" r:id="rId3"/>
    <p:sldId id="272" r:id="rId4"/>
    <p:sldId id="285" r:id="rId5"/>
    <p:sldId id="286" r:id="rId6"/>
    <p:sldId id="287" r:id="rId7"/>
    <p:sldId id="288" r:id="rId8"/>
    <p:sldId id="289" r:id="rId9"/>
    <p:sldId id="291" r:id="rId10"/>
    <p:sldId id="292" r:id="rId11"/>
    <p:sldId id="293" r:id="rId12"/>
    <p:sldId id="294" r:id="rId13"/>
    <p:sldId id="297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  <p:embeddedFont>
      <p:font typeface="Twinkl" pitchFamily="2" charset="77"/>
      <p:regular r:id="rId25"/>
      <p:bold r:id="rId26"/>
    </p:embeddedFont>
    <p:embeddedFont>
      <p:font typeface="Twinkl SemiBold" pitchFamily="2" charset="77"/>
      <p:regular r:id="rId27"/>
      <p:bold r:id="rId28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77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77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77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77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77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inkl" pitchFamily="2" charset="77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inkl" pitchFamily="2" charset="77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inkl" pitchFamily="2" charset="77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inkl" pitchFamily="2" charset="77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5420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476">
          <p15:clr>
            <a:srgbClr val="A4A3A4"/>
          </p15:clr>
        </p15:guide>
        <p15:guide id="8" orient="horz" pos="482">
          <p15:clr>
            <a:srgbClr val="A4A3A4"/>
          </p15:clr>
        </p15:guide>
        <p15:guide id="9" orient="horz" pos="3838">
          <p15:clr>
            <a:srgbClr val="A4A3A4"/>
          </p15:clr>
        </p15:guide>
        <p15:guide id="10" pos="52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3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528" y="176"/>
      </p:cViewPr>
      <p:guideLst>
        <p:guide orient="horz" pos="2160"/>
        <p:guide pos="2880"/>
        <p:guide pos="317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2" d="100"/>
          <a:sy n="92" d="100"/>
        </p:scale>
        <p:origin x="28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05C45AE-75F8-864D-9D50-65E7191779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CF3F9A-2611-9C42-AAA3-208E859901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D7CC2B2-0ACD-4749-A0C7-DF68C1E6C02E}" type="datetimeFigureOut">
              <a:rPr lang="en-GB"/>
              <a:pPr>
                <a:defRPr/>
              </a:pPr>
              <a:t>14/04/2021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F1D045-AB90-5444-B96B-19E16BB5A9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E325A9-801B-4247-AEC6-BFEAB33837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DBE52B1-4E36-794A-9179-F6A2968FF10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01995DE-9B61-1242-A4ED-C5E85C579B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198D04-24FE-EB40-881B-CFE72470025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D88CB09-C1B8-1343-8CE8-C578F10D3B00}" type="datetimeFigureOut">
              <a:rPr lang="en-GB"/>
              <a:pPr>
                <a:defRPr/>
              </a:pPr>
              <a:t>14/04/2021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2B02FCA-90A6-A948-9485-880785D71E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9D4D6AE-B7C6-2B45-AD5B-1C6C9F57E2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B0280-A839-314F-A9E7-37A71C76E11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EB4C16-8024-D04A-B356-E143CF867D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0F40F3D-A8EA-8B42-8C4A-F31FA8B55F0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>
            <a:extLst>
              <a:ext uri="{FF2B5EF4-FFF2-40B4-BE49-F238E27FC236}">
                <a16:creationId xmlns:a16="http://schemas.microsoft.com/office/drawing/2014/main" id="{5845DF36-8798-0C40-A862-99455DF7861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2" name="Notes Placeholder 2">
            <a:extLst>
              <a:ext uri="{FF2B5EF4-FFF2-40B4-BE49-F238E27FC236}">
                <a16:creationId xmlns:a16="http://schemas.microsoft.com/office/drawing/2014/main" id="{77779677-5805-C542-A217-C484E45DE2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82B7FE02-632A-A947-BDDD-220D6289FF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inkl" pitchFamily="2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9pPr>
          </a:lstStyle>
          <a:p>
            <a:fld id="{8F9C9141-D6FC-1740-B873-CD5AF0725B77}" type="slidenum">
              <a:rPr lang="en-GB" altLang="en-US" smtClean="0">
                <a:latin typeface="Calibri" panose="020F0502020204030204" pitchFamily="34" charset="0"/>
              </a:rPr>
              <a:pPr/>
              <a:t>12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622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045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886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ar 1 1A / Year 2 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0F01452-46DF-CD4A-A1AA-D4B27D252C3C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77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ar 2 1A / Year 1 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FE4AC9D-A36A-024F-BB7F-48D3A0AFF5F3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501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ar 3 1A / Year 4 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BE93628-507F-6942-B5B2-73250041DAD9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1481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ar 4 1A / Year 5 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0427144-0B86-794A-AFD2-0FC3DE5D97ED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6178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ar 5 1A / Year 6 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27F436E-0335-3741-8D9F-F30C79D629F9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507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ar 6 1A / Year 3 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4555B9D-6AF5-0342-835C-103F0DD544AD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9387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ar 1 2A / Year 2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46586CA-285E-1B48-ADAB-76F7B901D6DE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9301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ar 2 2A / Year 3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7EDE240-801E-D94A-A2F0-15C05ACE17AA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4651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ar 3 2A / Year 4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0F9FB2C-6177-8447-9DCF-712E559BC9F8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4066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ar 4 2A / Year 5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A5BE3AF-7813-3548-AD4C-D33B04BCF9AA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306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ar 5 2A / Year 6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461A050-485F-0446-89E4-2F66C0519460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5409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ar 6 2A / Year 1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1A00A17-E503-9E45-B0C8-3844CBB687FD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4924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3C26F9F-C8E5-2247-AE73-4D3751C04D31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7" name="Content Placeholder 11"/>
          <p:cNvSpPr>
            <a:spLocks noGrp="1"/>
          </p:cNvSpPr>
          <p:nvPr>
            <p:ph idx="1"/>
          </p:nvPr>
        </p:nvSpPr>
        <p:spPr>
          <a:xfrm>
            <a:off x="755651" y="1513946"/>
            <a:ext cx="7632700" cy="4578880"/>
          </a:xfrm>
        </p:spPr>
        <p:txBody>
          <a:bodyPr lIns="0" tIns="0" rIns="0" bIns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02597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63EB113-D1E1-B048-A7F5-C3C5E70A8CAC}"/>
              </a:ext>
            </a:extLst>
          </p:cNvPr>
          <p:cNvSpPr/>
          <p:nvPr userDrawn="1"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79F1079-62B6-B446-9760-3CBE0B41E129}"/>
              </a:ext>
            </a:extLst>
          </p:cNvPr>
          <p:cNvSpPr/>
          <p:nvPr userDrawn="1"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2DA1AB-277D-154D-A852-7D43929BC4E5}"/>
              </a:ext>
            </a:extLst>
          </p:cNvPr>
          <p:cNvSpPr txBox="1">
            <a:spLocks/>
          </p:cNvSpPr>
          <p:nvPr userDrawn="1"/>
        </p:nvSpPr>
        <p:spPr>
          <a:xfrm>
            <a:off x="628650" y="30718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957EED2-2747-2948-B364-9A5775531A11}"/>
              </a:ext>
            </a:extLst>
          </p:cNvPr>
          <p:cNvSpPr txBox="1">
            <a:spLocks/>
          </p:cNvSpPr>
          <p:nvPr userDrawn="1"/>
        </p:nvSpPr>
        <p:spPr>
          <a:xfrm>
            <a:off x="628650" y="7350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E7E213D-CCE2-8544-B498-AB8E33AF5224}"/>
              </a:ext>
            </a:extLst>
          </p:cNvPr>
          <p:cNvSpPr txBox="1">
            <a:spLocks/>
          </p:cNvSpPr>
          <p:nvPr userDrawn="1"/>
        </p:nvSpPr>
        <p:spPr>
          <a:xfrm>
            <a:off x="628650" y="3467100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lIns="180000" tIns="252000" rIns="252000" bIns="18000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Statement 2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Sub statement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r>
              <a:rPr lang="en-GB" dirty="0"/>
              <a:t>Statement 1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</a:t>
            </a:r>
          </a:p>
          <a:p>
            <a:r>
              <a:rPr lang="en-GB" dirty="0"/>
              <a:t>Statement 2</a:t>
            </a:r>
          </a:p>
          <a:p>
            <a:pPr lvl="1"/>
            <a:r>
              <a:rPr lang="en-GB" dirty="0"/>
              <a:t>Sub statement</a:t>
            </a:r>
          </a:p>
        </p:txBody>
      </p:sp>
    </p:spTree>
    <p:extLst>
      <p:ext uri="{BB962C8B-B14F-4D97-AF65-F5344CB8AC3E}">
        <p14:creationId xmlns:p14="http://schemas.microsoft.com/office/powerpoint/2010/main" val="13487864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96944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50022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58547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37197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0958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3902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91284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97128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97923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40952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6389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End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41107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nit 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359034"/>
            <a:ext cx="8064500" cy="655294"/>
          </a:xfrm>
          <a:noFill/>
          <a:ln>
            <a:noFill/>
          </a:ln>
        </p:spPr>
        <p:txBody>
          <a:bodyPr>
            <a:noAutofit/>
          </a:bodyPr>
          <a:lstStyle>
            <a:lvl1pPr algn="ctr">
              <a:defRPr sz="6600" b="1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654969" y="3199950"/>
            <a:ext cx="5834062" cy="543989"/>
          </a:xfrm>
          <a:noFill/>
          <a:ln>
            <a:noFill/>
          </a:ln>
        </p:spPr>
        <p:txBody>
          <a:bodyPr anchor="ctr" anchorCtr="1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8309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8074EE0-979D-2A43-B1D6-0106DF51216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9B8AFC9-7EEA-DD49-AFF0-4B973773DA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20" r:id="rId2"/>
    <p:sldLayoutId id="2147484021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  <p:sldLayoutId id="2147484042" r:id="rId12"/>
    <p:sldLayoutId id="2147484043" r:id="rId13"/>
    <p:sldLayoutId id="2147484044" r:id="rId14"/>
    <p:sldLayoutId id="2147484045" r:id="rId15"/>
    <p:sldLayoutId id="2147484046" r:id="rId16"/>
    <p:sldLayoutId id="2147484047" r:id="rId17"/>
    <p:sldLayoutId id="2147484022" r:id="rId18"/>
    <p:sldLayoutId id="2147484023" r:id="rId19"/>
    <p:sldLayoutId id="2147484024" r:id="rId20"/>
    <p:sldLayoutId id="2147484025" r:id="rId21"/>
    <p:sldLayoutId id="2147484026" r:id="rId22"/>
    <p:sldLayoutId id="2147484027" r:id="rId23"/>
    <p:sldLayoutId id="2147484028" r:id="rId24"/>
    <p:sldLayoutId id="2147484029" r:id="rId25"/>
    <p:sldLayoutId id="2147484030" r:id="rId26"/>
    <p:sldLayoutId id="2147484031" r:id="rId27"/>
    <p:sldLayoutId id="2147484032" r:id="rId28"/>
    <p:sldLayoutId id="2147484048" r:id="rId29"/>
    <p:sldLayoutId id="2147484049" r:id="rId3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m.au/resources/australian-curriculum-planit/english-australian-curriculum-planit/spelling-english-australian-curriculum-planit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m.au/resources/australian-curriculum-planit/english-australian-curriculum-planit/spelling-english-australian-curriculum-planit" TargetMode="Externa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7">
            <a:extLst>
              <a:ext uri="{FF2B5EF4-FFF2-40B4-BE49-F238E27FC236}">
                <a16:creationId xmlns:a16="http://schemas.microsoft.com/office/drawing/2014/main" id="{173DA590-5B3F-B64E-8B6F-7CFDBD337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9144000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TextBox 6">
            <a:extLst>
              <a:ext uri="{FF2B5EF4-FFF2-40B4-BE49-F238E27FC236}">
                <a16:creationId xmlns:a16="http://schemas.microsoft.com/office/drawing/2014/main" id="{30EEBC8D-ECB9-6C41-9286-9EAF155D4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8" y="6383338"/>
            <a:ext cx="4992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uffy" panose="020B0603060100000000" pitchFamily="34" charset="0"/>
              </a:rPr>
              <a:t>Year One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2D47C8-9721-1B49-BF9C-A9932622612B}"/>
              </a:ext>
            </a:extLst>
          </p:cNvPr>
          <p:cNvSpPr/>
          <p:nvPr/>
        </p:nvSpPr>
        <p:spPr>
          <a:xfrm>
            <a:off x="0" y="6251575"/>
            <a:ext cx="9144000" cy="611188"/>
          </a:xfrm>
          <a:prstGeom prst="rect">
            <a:avLst/>
          </a:prstGeom>
          <a:solidFill>
            <a:srgbClr val="33B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D40600B-9916-DD47-A4A5-6A48E183F399}"/>
              </a:ext>
            </a:extLst>
          </p:cNvPr>
          <p:cNvCxnSpPr/>
          <p:nvPr/>
        </p:nvCxnSpPr>
        <p:spPr>
          <a:xfrm>
            <a:off x="0" y="6251575"/>
            <a:ext cx="92614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7" name="TextBox 10">
            <a:extLst>
              <a:ext uri="{FF2B5EF4-FFF2-40B4-BE49-F238E27FC236}">
                <a16:creationId xmlns:a16="http://schemas.microsoft.com/office/drawing/2014/main" id="{07148C63-3842-4D41-8E56-74C3EDD3F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0" y="6464300"/>
            <a:ext cx="462756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English | Year 3 | Spelling | Suffixes -ing, -ed, -er, -est and -y</a:t>
            </a:r>
          </a:p>
        </p:txBody>
      </p:sp>
      <p:sp>
        <p:nvSpPr>
          <p:cNvPr id="18438" name="Text Placeholder 16">
            <a:extLst>
              <a:ext uri="{FF2B5EF4-FFF2-40B4-BE49-F238E27FC236}">
                <a16:creationId xmlns:a16="http://schemas.microsoft.com/office/drawing/2014/main" id="{7F796E0C-8450-A843-B96A-9A12517057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3200400"/>
            <a:ext cx="5832475" cy="542925"/>
          </a:xfrm>
        </p:spPr>
        <p:txBody>
          <a:bodyPr/>
          <a:lstStyle/>
          <a:p>
            <a:r>
              <a:rPr lang="en-GB" altLang="en-US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Spelling</a:t>
            </a:r>
          </a:p>
        </p:txBody>
      </p:sp>
      <p:sp>
        <p:nvSpPr>
          <p:cNvPr id="18439" name="Title 17">
            <a:extLst>
              <a:ext uri="{FF2B5EF4-FFF2-40B4-BE49-F238E27FC236}">
                <a16:creationId xmlns:a16="http://schemas.microsoft.com/office/drawing/2014/main" id="{C0782A70-7CFD-2D45-84A7-77F028C2B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2359025"/>
            <a:ext cx="8064500" cy="655638"/>
          </a:xfrm>
        </p:spPr>
        <p:txBody>
          <a:bodyPr/>
          <a:lstStyle/>
          <a:p>
            <a:r>
              <a:rPr lang="en-GB" altLang="en-US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English</a:t>
            </a:r>
          </a:p>
        </p:txBody>
      </p:sp>
      <p:pic>
        <p:nvPicPr>
          <p:cNvPr id="18440" name="Picture 2">
            <a:extLst>
              <a:ext uri="{FF2B5EF4-FFF2-40B4-BE49-F238E27FC236}">
                <a16:creationId xmlns:a16="http://schemas.microsoft.com/office/drawing/2014/main" id="{5CDE4686-D21B-A44C-B1A4-EABEA1995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550" y="982663"/>
            <a:ext cx="16129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  <a:extLst>
              <a:ext uri="{FF2B5EF4-FFF2-40B4-BE49-F238E27FC236}">
                <a16:creationId xmlns:a16="http://schemas.microsoft.com/office/drawing/2014/main" id="{E1D92914-F886-AB48-BAD7-363EE6DEB8FD}"/>
              </a:ext>
            </a:extLst>
          </p:cNvPr>
          <p:cNvSpPr/>
          <p:nvPr/>
        </p:nvSpPr>
        <p:spPr>
          <a:xfrm>
            <a:off x="7470775" y="5788025"/>
            <a:ext cx="1558925" cy="1069975"/>
          </a:xfrm>
          <a:prstGeom prst="rect">
            <a:avLst/>
          </a:prstGeom>
          <a:solidFill>
            <a:srgbClr val="6B388C">
              <a:alpha val="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4">
            <a:extLst>
              <a:ext uri="{FF2B5EF4-FFF2-40B4-BE49-F238E27FC236}">
                <a16:creationId xmlns:a16="http://schemas.microsoft.com/office/drawing/2014/main" id="{8D0733C1-9E9C-654A-BADE-31D56A818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76327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/>
              <a:t>A </a:t>
            </a:r>
            <a:r>
              <a:rPr lang="en-GB" altLang="en-US" b="1"/>
              <a:t>root word </a:t>
            </a:r>
            <a:r>
              <a:rPr lang="en-GB" altLang="en-US"/>
              <a:t>is the basic form of a word before any parts are changed or added on. Click on the root words below to see how they can be changed by adding different suffixes (endings)...</a:t>
            </a:r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2" name="1">
            <a:extLst>
              <a:ext uri="{FF2B5EF4-FFF2-40B4-BE49-F238E27FC236}">
                <a16:creationId xmlns:a16="http://schemas.microsoft.com/office/drawing/2014/main" id="{7F4B17E0-4668-AA44-9D8C-4959229B9F23}"/>
              </a:ext>
            </a:extLst>
          </p:cNvPr>
          <p:cNvSpPr/>
          <p:nvPr/>
        </p:nvSpPr>
        <p:spPr>
          <a:xfrm>
            <a:off x="755650" y="2009775"/>
            <a:ext cx="3816350" cy="7159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copy</a:t>
            </a:r>
          </a:p>
        </p:txBody>
      </p:sp>
      <p:sp>
        <p:nvSpPr>
          <p:cNvPr id="5" name="5">
            <a:extLst>
              <a:ext uri="{FF2B5EF4-FFF2-40B4-BE49-F238E27FC236}">
                <a16:creationId xmlns:a16="http://schemas.microsoft.com/office/drawing/2014/main" id="{F3CCCF92-EE76-B64B-AE17-E5BE07CD3560}"/>
              </a:ext>
            </a:extLst>
          </p:cNvPr>
          <p:cNvSpPr/>
          <p:nvPr/>
        </p:nvSpPr>
        <p:spPr>
          <a:xfrm>
            <a:off x="755650" y="5376863"/>
            <a:ext cx="3816350" cy="7159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cry</a:t>
            </a:r>
          </a:p>
        </p:txBody>
      </p:sp>
      <p:sp>
        <p:nvSpPr>
          <p:cNvPr id="6" name="3">
            <a:extLst>
              <a:ext uri="{FF2B5EF4-FFF2-40B4-BE49-F238E27FC236}">
                <a16:creationId xmlns:a16="http://schemas.microsoft.com/office/drawing/2014/main" id="{B0FEE2D3-ADA9-5E42-BCE0-2E2F4C8A874F}"/>
              </a:ext>
            </a:extLst>
          </p:cNvPr>
          <p:cNvSpPr/>
          <p:nvPr/>
        </p:nvSpPr>
        <p:spPr>
          <a:xfrm>
            <a:off x="755650" y="3692525"/>
            <a:ext cx="3816350" cy="7175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baby</a:t>
            </a:r>
          </a:p>
        </p:txBody>
      </p:sp>
      <p:sp>
        <p:nvSpPr>
          <p:cNvPr id="7" name="4">
            <a:extLst>
              <a:ext uri="{FF2B5EF4-FFF2-40B4-BE49-F238E27FC236}">
                <a16:creationId xmlns:a16="http://schemas.microsoft.com/office/drawing/2014/main" id="{EA797F99-39D5-9C4C-BAFF-969344576C2D}"/>
              </a:ext>
            </a:extLst>
          </p:cNvPr>
          <p:cNvSpPr/>
          <p:nvPr/>
        </p:nvSpPr>
        <p:spPr>
          <a:xfrm>
            <a:off x="755650" y="4533900"/>
            <a:ext cx="3816350" cy="71755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happy</a:t>
            </a:r>
          </a:p>
        </p:txBody>
      </p:sp>
      <p:sp>
        <p:nvSpPr>
          <p:cNvPr id="8" name="2">
            <a:extLst>
              <a:ext uri="{FF2B5EF4-FFF2-40B4-BE49-F238E27FC236}">
                <a16:creationId xmlns:a16="http://schemas.microsoft.com/office/drawing/2014/main" id="{8F3F33F0-7101-4548-A761-2F44972BD392}"/>
              </a:ext>
            </a:extLst>
          </p:cNvPr>
          <p:cNvSpPr/>
          <p:nvPr/>
        </p:nvSpPr>
        <p:spPr>
          <a:xfrm>
            <a:off x="755650" y="2847975"/>
            <a:ext cx="3816350" cy="71596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marry</a:t>
            </a:r>
          </a:p>
        </p:txBody>
      </p:sp>
      <p:sp>
        <p:nvSpPr>
          <p:cNvPr id="9" name="1a">
            <a:extLst>
              <a:ext uri="{FF2B5EF4-FFF2-40B4-BE49-F238E27FC236}">
                <a16:creationId xmlns:a16="http://schemas.microsoft.com/office/drawing/2014/main" id="{6B9752E9-42D4-034D-93BE-30B133A966FC}"/>
              </a:ext>
            </a:extLst>
          </p:cNvPr>
          <p:cNvSpPr/>
          <p:nvPr/>
        </p:nvSpPr>
        <p:spPr>
          <a:xfrm>
            <a:off x="4333875" y="2001838"/>
            <a:ext cx="3930650" cy="71755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copier</a:t>
            </a:r>
          </a:p>
        </p:txBody>
      </p:sp>
      <p:sp>
        <p:nvSpPr>
          <p:cNvPr id="14" name="5a">
            <a:extLst>
              <a:ext uri="{FF2B5EF4-FFF2-40B4-BE49-F238E27FC236}">
                <a16:creationId xmlns:a16="http://schemas.microsoft.com/office/drawing/2014/main" id="{03FA8560-460E-D84A-9EF1-423E2B9CF800}"/>
              </a:ext>
            </a:extLst>
          </p:cNvPr>
          <p:cNvSpPr/>
          <p:nvPr/>
        </p:nvSpPr>
        <p:spPr>
          <a:xfrm>
            <a:off x="4333875" y="5376863"/>
            <a:ext cx="3930650" cy="71596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cries</a:t>
            </a:r>
          </a:p>
        </p:txBody>
      </p:sp>
      <p:sp>
        <p:nvSpPr>
          <p:cNvPr id="15" name="3a">
            <a:extLst>
              <a:ext uri="{FF2B5EF4-FFF2-40B4-BE49-F238E27FC236}">
                <a16:creationId xmlns:a16="http://schemas.microsoft.com/office/drawing/2014/main" id="{BCA0AC70-01F8-7144-A1F1-8306EB4F7AC1}"/>
              </a:ext>
            </a:extLst>
          </p:cNvPr>
          <p:cNvSpPr/>
          <p:nvPr/>
        </p:nvSpPr>
        <p:spPr>
          <a:xfrm>
            <a:off x="4333875" y="3692525"/>
            <a:ext cx="3930650" cy="71755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babies</a:t>
            </a:r>
          </a:p>
        </p:txBody>
      </p:sp>
      <p:sp>
        <p:nvSpPr>
          <p:cNvPr id="16" name="4a">
            <a:extLst>
              <a:ext uri="{FF2B5EF4-FFF2-40B4-BE49-F238E27FC236}">
                <a16:creationId xmlns:a16="http://schemas.microsoft.com/office/drawing/2014/main" id="{780FA810-A060-B546-8467-EC3321842A84}"/>
              </a:ext>
            </a:extLst>
          </p:cNvPr>
          <p:cNvSpPr/>
          <p:nvPr/>
        </p:nvSpPr>
        <p:spPr>
          <a:xfrm>
            <a:off x="4333875" y="4530725"/>
            <a:ext cx="3930650" cy="71755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happiest</a:t>
            </a:r>
          </a:p>
        </p:txBody>
      </p:sp>
      <p:sp>
        <p:nvSpPr>
          <p:cNvPr id="17" name="2a">
            <a:extLst>
              <a:ext uri="{FF2B5EF4-FFF2-40B4-BE49-F238E27FC236}">
                <a16:creationId xmlns:a16="http://schemas.microsoft.com/office/drawing/2014/main" id="{157FBF41-EFCC-D940-9E18-E9EA78215365}"/>
              </a:ext>
            </a:extLst>
          </p:cNvPr>
          <p:cNvSpPr/>
          <p:nvPr/>
        </p:nvSpPr>
        <p:spPr>
          <a:xfrm>
            <a:off x="4333875" y="2847975"/>
            <a:ext cx="3930650" cy="71596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marrying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4">
            <a:extLst>
              <a:ext uri="{FF2B5EF4-FFF2-40B4-BE49-F238E27FC236}">
                <a16:creationId xmlns:a16="http://schemas.microsoft.com/office/drawing/2014/main" id="{1E8B8769-2062-4045-94B4-AD5A21653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7632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/>
              <a:t>Click on each sentence to see a root word that ends in -e with a consonant before it.</a:t>
            </a:r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99D78C3C-13D9-8F42-B985-F76AF87B4894}"/>
              </a:ext>
            </a:extLst>
          </p:cNvPr>
          <p:cNvSpPr/>
          <p:nvPr/>
        </p:nvSpPr>
        <p:spPr>
          <a:xfrm>
            <a:off x="755650" y="1655763"/>
            <a:ext cx="4513263" cy="71755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Friends are nice to each other.</a:t>
            </a:r>
          </a:p>
        </p:txBody>
      </p:sp>
      <p:pic>
        <p:nvPicPr>
          <p:cNvPr id="21507" name="Picture 3">
            <a:extLst>
              <a:ext uri="{FF2B5EF4-FFF2-40B4-BE49-F238E27FC236}">
                <a16:creationId xmlns:a16="http://schemas.microsoft.com/office/drawing/2014/main" id="{20AA7009-8A8D-7B48-B94F-F63F60642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3" y="1538288"/>
            <a:ext cx="2825750" cy="445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2">
            <a:extLst>
              <a:ext uri="{FF2B5EF4-FFF2-40B4-BE49-F238E27FC236}">
                <a16:creationId xmlns:a16="http://schemas.microsoft.com/office/drawing/2014/main" id="{F3E7D682-D29B-AC45-9556-C655A300C915}"/>
              </a:ext>
            </a:extLst>
          </p:cNvPr>
          <p:cNvSpPr/>
          <p:nvPr/>
        </p:nvSpPr>
        <p:spPr>
          <a:xfrm>
            <a:off x="755650" y="2486025"/>
            <a:ext cx="4513263" cy="1127125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When my dad cleans his motorbike, he rubs it to get it to shine.</a:t>
            </a: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03714BBB-20DC-DA46-98B2-BDEA32283EC2}"/>
              </a:ext>
            </a:extLst>
          </p:cNvPr>
          <p:cNvSpPr/>
          <p:nvPr/>
        </p:nvSpPr>
        <p:spPr>
          <a:xfrm>
            <a:off x="755650" y="3725863"/>
            <a:ext cx="4513263" cy="1127125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The ghost train makes my sister scream, but it doesn’t scare me!</a:t>
            </a: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21E3E463-0A5A-344E-8895-BE266547506E}"/>
              </a:ext>
            </a:extLst>
          </p:cNvPr>
          <p:cNvSpPr/>
          <p:nvPr/>
        </p:nvSpPr>
        <p:spPr>
          <a:xfrm>
            <a:off x="755650" y="4965700"/>
            <a:ext cx="4513263" cy="112712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At the weekends, we put on our walking boots and go for a long hike.</a:t>
            </a:r>
          </a:p>
        </p:txBody>
      </p:sp>
      <p:sp>
        <p:nvSpPr>
          <p:cNvPr id="10" name="1">
            <a:extLst>
              <a:ext uri="{FF2B5EF4-FFF2-40B4-BE49-F238E27FC236}">
                <a16:creationId xmlns:a16="http://schemas.microsoft.com/office/drawing/2014/main" id="{82331D8D-ED56-D34D-8071-F5935050E89F}"/>
              </a:ext>
            </a:extLst>
          </p:cNvPr>
          <p:cNvSpPr/>
          <p:nvPr/>
        </p:nvSpPr>
        <p:spPr>
          <a:xfrm>
            <a:off x="2574925" y="1846263"/>
            <a:ext cx="571500" cy="376237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1" name="2">
            <a:extLst>
              <a:ext uri="{FF2B5EF4-FFF2-40B4-BE49-F238E27FC236}">
                <a16:creationId xmlns:a16="http://schemas.microsoft.com/office/drawing/2014/main" id="{02295772-1859-AD40-888D-E7910A1EBF4C}"/>
              </a:ext>
            </a:extLst>
          </p:cNvPr>
          <p:cNvSpPr/>
          <p:nvPr/>
        </p:nvSpPr>
        <p:spPr>
          <a:xfrm>
            <a:off x="3825875" y="3033713"/>
            <a:ext cx="787400" cy="3778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2" name="3">
            <a:extLst>
              <a:ext uri="{FF2B5EF4-FFF2-40B4-BE49-F238E27FC236}">
                <a16:creationId xmlns:a16="http://schemas.microsoft.com/office/drawing/2014/main" id="{121907EC-F2F6-C44A-A877-5B5B4791EF27}"/>
              </a:ext>
            </a:extLst>
          </p:cNvPr>
          <p:cNvSpPr/>
          <p:nvPr/>
        </p:nvSpPr>
        <p:spPr>
          <a:xfrm>
            <a:off x="3649663" y="4279900"/>
            <a:ext cx="738187" cy="3778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3" name="4">
            <a:extLst>
              <a:ext uri="{FF2B5EF4-FFF2-40B4-BE49-F238E27FC236}">
                <a16:creationId xmlns:a16="http://schemas.microsoft.com/office/drawing/2014/main" id="{BFD27EF3-6DD5-6645-B198-8FD3165F6B86}"/>
              </a:ext>
            </a:extLst>
          </p:cNvPr>
          <p:cNvSpPr/>
          <p:nvPr/>
        </p:nvSpPr>
        <p:spPr>
          <a:xfrm>
            <a:off x="4495800" y="5503863"/>
            <a:ext cx="679450" cy="3778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0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3a">
            <a:extLst>
              <a:ext uri="{FF2B5EF4-FFF2-40B4-BE49-F238E27FC236}">
                <a16:creationId xmlns:a16="http://schemas.microsoft.com/office/drawing/2014/main" id="{8B2B82CB-E312-1645-AB9D-AE104AA7F3C7}"/>
              </a:ext>
            </a:extLst>
          </p:cNvPr>
          <p:cNvSpPr/>
          <p:nvPr/>
        </p:nvSpPr>
        <p:spPr>
          <a:xfrm>
            <a:off x="6396038" y="2443163"/>
            <a:ext cx="1997075" cy="7175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hiked</a:t>
            </a:r>
          </a:p>
        </p:txBody>
      </p:sp>
      <p:sp>
        <p:nvSpPr>
          <p:cNvPr id="12" name="1a">
            <a:extLst>
              <a:ext uri="{FF2B5EF4-FFF2-40B4-BE49-F238E27FC236}">
                <a16:creationId xmlns:a16="http://schemas.microsoft.com/office/drawing/2014/main" id="{FE853DEF-A306-4A49-B3EA-98AD9233CD78}"/>
              </a:ext>
            </a:extLst>
          </p:cNvPr>
          <p:cNvSpPr/>
          <p:nvPr/>
        </p:nvSpPr>
        <p:spPr>
          <a:xfrm>
            <a:off x="755650" y="2446338"/>
            <a:ext cx="1995488" cy="71755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err="1">
                <a:solidFill>
                  <a:schemeClr val="tx1"/>
                </a:solidFill>
              </a:rPr>
              <a:t>hik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2a">
            <a:extLst>
              <a:ext uri="{FF2B5EF4-FFF2-40B4-BE49-F238E27FC236}">
                <a16:creationId xmlns:a16="http://schemas.microsoft.com/office/drawing/2014/main" id="{CCA5A198-8733-1049-9FAB-B69E87C99352}"/>
              </a:ext>
            </a:extLst>
          </p:cNvPr>
          <p:cNvSpPr/>
          <p:nvPr/>
        </p:nvSpPr>
        <p:spPr>
          <a:xfrm>
            <a:off x="3573463" y="2446338"/>
            <a:ext cx="1997075" cy="7175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ed</a:t>
            </a:r>
          </a:p>
        </p:txBody>
      </p:sp>
      <p:sp>
        <p:nvSpPr>
          <p:cNvPr id="22532" name="TextBox 4">
            <a:extLst>
              <a:ext uri="{FF2B5EF4-FFF2-40B4-BE49-F238E27FC236}">
                <a16:creationId xmlns:a16="http://schemas.microsoft.com/office/drawing/2014/main" id="{209581B7-CB87-B849-8554-6DCAA43A0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7632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/>
              <a:t>We can change words by removing the -e before adding the suffixes -ed, -ing, -er, -est, -y. Change the root word </a:t>
            </a:r>
            <a:r>
              <a:rPr lang="en-GB" altLang="en-US" b="1"/>
              <a:t>hike</a:t>
            </a:r>
            <a:r>
              <a:rPr lang="en-GB" altLang="en-US"/>
              <a:t>…</a:t>
            </a:r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22533" name="TextBox 4">
            <a:extLst>
              <a:ext uri="{FF2B5EF4-FFF2-40B4-BE49-F238E27FC236}">
                <a16:creationId xmlns:a16="http://schemas.microsoft.com/office/drawing/2014/main" id="{ACF97C1E-FAB9-DF47-860F-1F921713D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839913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/>
              <a:t>Click on the boxes to change the root word</a:t>
            </a:r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4" name="1">
            <a:extLst>
              <a:ext uri="{FF2B5EF4-FFF2-40B4-BE49-F238E27FC236}">
                <a16:creationId xmlns:a16="http://schemas.microsoft.com/office/drawing/2014/main" id="{2169458E-A676-1B4E-8AE2-A013696A3BCC}"/>
              </a:ext>
            </a:extLst>
          </p:cNvPr>
          <p:cNvSpPr/>
          <p:nvPr/>
        </p:nvSpPr>
        <p:spPr>
          <a:xfrm>
            <a:off x="755650" y="2446338"/>
            <a:ext cx="1995488" cy="71755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" name="2">
            <a:extLst>
              <a:ext uri="{FF2B5EF4-FFF2-40B4-BE49-F238E27FC236}">
                <a16:creationId xmlns:a16="http://schemas.microsoft.com/office/drawing/2014/main" id="{90DD656C-EC3F-2442-9D4C-4C789D026B44}"/>
              </a:ext>
            </a:extLst>
          </p:cNvPr>
          <p:cNvSpPr/>
          <p:nvPr/>
        </p:nvSpPr>
        <p:spPr>
          <a:xfrm>
            <a:off x="3573463" y="2454275"/>
            <a:ext cx="1997075" cy="71755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6" name="3">
            <a:extLst>
              <a:ext uri="{FF2B5EF4-FFF2-40B4-BE49-F238E27FC236}">
                <a16:creationId xmlns:a16="http://schemas.microsoft.com/office/drawing/2014/main" id="{22ABB98C-9824-934A-AF9D-A933F607BBF1}"/>
              </a:ext>
            </a:extLst>
          </p:cNvPr>
          <p:cNvSpPr/>
          <p:nvPr/>
        </p:nvSpPr>
        <p:spPr>
          <a:xfrm>
            <a:off x="6396038" y="2443163"/>
            <a:ext cx="1997075" cy="71755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6B719CE-AA35-4444-BE05-A7D9B9D32521}"/>
              </a:ext>
            </a:extLst>
          </p:cNvPr>
          <p:cNvSpPr/>
          <p:nvPr/>
        </p:nvSpPr>
        <p:spPr>
          <a:xfrm>
            <a:off x="2868613" y="2508250"/>
            <a:ext cx="604837" cy="60483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C8E97AA-FE00-834B-96CB-9D477A55BE3A}"/>
              </a:ext>
            </a:extLst>
          </p:cNvPr>
          <p:cNvSpPr/>
          <p:nvPr/>
        </p:nvSpPr>
        <p:spPr>
          <a:xfrm>
            <a:off x="5670550" y="2497138"/>
            <a:ext cx="604838" cy="60325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=</a:t>
            </a:r>
          </a:p>
        </p:txBody>
      </p:sp>
      <p:grpSp>
        <p:nvGrpSpPr>
          <p:cNvPr id="17" name="Answer">
            <a:extLst>
              <a:ext uri="{FF2B5EF4-FFF2-40B4-BE49-F238E27FC236}">
                <a16:creationId xmlns:a16="http://schemas.microsoft.com/office/drawing/2014/main" id="{ACAB70E1-C9DC-D84C-9C7B-C686880EDABA}"/>
              </a:ext>
            </a:extLst>
          </p:cNvPr>
          <p:cNvGrpSpPr/>
          <p:nvPr/>
        </p:nvGrpSpPr>
        <p:grpSpPr>
          <a:xfrm>
            <a:off x="755650" y="3459818"/>
            <a:ext cx="7633342" cy="2633008"/>
            <a:chOff x="755650" y="3459818"/>
            <a:chExt cx="7633342" cy="2633008"/>
          </a:xfrm>
          <a:solidFill>
            <a:schemeClr val="accent2"/>
          </a:solidFill>
        </p:grpSpPr>
        <p:sp>
          <p:nvSpPr>
            <p:cNvPr id="7" name="2a">
              <a:extLst>
                <a:ext uri="{FF2B5EF4-FFF2-40B4-BE49-F238E27FC236}">
                  <a16:creationId xmlns:a16="http://schemas.microsoft.com/office/drawing/2014/main" id="{4ADB7EA1-CF7C-BF41-8905-5908EC3E0380}"/>
                </a:ext>
              </a:extLst>
            </p:cNvPr>
            <p:cNvSpPr/>
            <p:nvPr/>
          </p:nvSpPr>
          <p:spPr>
            <a:xfrm>
              <a:off x="755650" y="3459818"/>
              <a:ext cx="7632699" cy="2633008"/>
            </a:xfrm>
            <a:prstGeom prst="roundRect">
              <a:avLst>
                <a:gd name="adj" fmla="val 96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9600" b="1" dirty="0" err="1">
                  <a:solidFill>
                    <a:schemeClr val="tx1"/>
                  </a:solidFill>
                  <a:latin typeface="CCW Cursive Writing 1" panose="03050602040000000000" pitchFamily="66" charset="0"/>
                </a:rPr>
                <a:t>ed</a:t>
              </a:r>
              <a:endParaRPr lang="en-GB" sz="9600" b="1" dirty="0">
                <a:solidFill>
                  <a:schemeClr val="tx1"/>
                </a:solidFill>
                <a:latin typeface="CCW Cursive Writing 1" panose="03050602040000000000" pitchFamily="66" charset="0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2A6FDCD-06F3-3B40-ABF2-3C3D734F46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/>
            <a:srcRect l="-5495" t="-19849" r="-25"/>
            <a:stretch/>
          </p:blipFill>
          <p:spPr>
            <a:xfrm>
              <a:off x="5670550" y="3520143"/>
              <a:ext cx="2718442" cy="2572682"/>
            </a:xfrm>
            <a:prstGeom prst="rect">
              <a:avLst/>
            </a:prstGeom>
            <a:noFill/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A5DA0B-7907-8048-B971-7AFAF78DA1D7}"/>
                </a:ext>
              </a:extLst>
            </p:cNvPr>
            <p:cNvSpPr txBox="1"/>
            <p:nvPr/>
          </p:nvSpPr>
          <p:spPr>
            <a:xfrm>
              <a:off x="947956" y="3657600"/>
              <a:ext cx="4244829" cy="36933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dirty="0">
                  <a:latin typeface="Twinkl" pitchFamily="2" charset="0"/>
                </a:rPr>
                <a:t>Remove the –e before adding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3a">
            <a:extLst>
              <a:ext uri="{FF2B5EF4-FFF2-40B4-BE49-F238E27FC236}">
                <a16:creationId xmlns:a16="http://schemas.microsoft.com/office/drawing/2014/main" id="{5EADCC7B-E97D-C345-A3E6-E814C6CA7329}"/>
              </a:ext>
            </a:extLst>
          </p:cNvPr>
          <p:cNvSpPr/>
          <p:nvPr/>
        </p:nvSpPr>
        <p:spPr>
          <a:xfrm>
            <a:off x="6396038" y="2443163"/>
            <a:ext cx="1997075" cy="7175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hiking</a:t>
            </a:r>
          </a:p>
        </p:txBody>
      </p:sp>
      <p:sp>
        <p:nvSpPr>
          <p:cNvPr id="12" name="1a">
            <a:extLst>
              <a:ext uri="{FF2B5EF4-FFF2-40B4-BE49-F238E27FC236}">
                <a16:creationId xmlns:a16="http://schemas.microsoft.com/office/drawing/2014/main" id="{19F1766C-FF00-7A4D-990F-BFAE6EDCF7C7}"/>
              </a:ext>
            </a:extLst>
          </p:cNvPr>
          <p:cNvSpPr/>
          <p:nvPr/>
        </p:nvSpPr>
        <p:spPr>
          <a:xfrm>
            <a:off x="755650" y="2446338"/>
            <a:ext cx="1995488" cy="71755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err="1">
                <a:solidFill>
                  <a:schemeClr val="tx1"/>
                </a:solidFill>
              </a:rPr>
              <a:t>hik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2a">
            <a:extLst>
              <a:ext uri="{FF2B5EF4-FFF2-40B4-BE49-F238E27FC236}">
                <a16:creationId xmlns:a16="http://schemas.microsoft.com/office/drawing/2014/main" id="{629434CC-FAF6-A44D-B742-326AC1DC1950}"/>
              </a:ext>
            </a:extLst>
          </p:cNvPr>
          <p:cNvSpPr/>
          <p:nvPr/>
        </p:nvSpPr>
        <p:spPr>
          <a:xfrm>
            <a:off x="3573463" y="2446338"/>
            <a:ext cx="1997075" cy="7175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err="1">
                <a:solidFill>
                  <a:schemeClr val="tx1"/>
                </a:solidFill>
              </a:rPr>
              <a:t>ing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556" name="TextBox 4">
            <a:extLst>
              <a:ext uri="{FF2B5EF4-FFF2-40B4-BE49-F238E27FC236}">
                <a16:creationId xmlns:a16="http://schemas.microsoft.com/office/drawing/2014/main" id="{64BA7B96-B5F9-E943-BF91-5E980FF72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7632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/>
              <a:t>We can change words by removing the -e before adding the suffixes -ed, -ing, -er, -est, -y. Change the root word </a:t>
            </a:r>
            <a:r>
              <a:rPr lang="en-GB" altLang="en-US" b="1"/>
              <a:t>hike</a:t>
            </a:r>
            <a:r>
              <a:rPr lang="en-GB" altLang="en-US"/>
              <a:t>…</a:t>
            </a:r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23557" name="TextBox 4">
            <a:extLst>
              <a:ext uri="{FF2B5EF4-FFF2-40B4-BE49-F238E27FC236}">
                <a16:creationId xmlns:a16="http://schemas.microsoft.com/office/drawing/2014/main" id="{4081D9C8-CA14-4F4E-ACE4-8380EA3EF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839913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/>
              <a:t>Click on the boxes to change the root word</a:t>
            </a:r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4" name="1">
            <a:extLst>
              <a:ext uri="{FF2B5EF4-FFF2-40B4-BE49-F238E27FC236}">
                <a16:creationId xmlns:a16="http://schemas.microsoft.com/office/drawing/2014/main" id="{A3E006D1-19C6-4942-A48E-D3FD33DCE1CD}"/>
              </a:ext>
            </a:extLst>
          </p:cNvPr>
          <p:cNvSpPr/>
          <p:nvPr/>
        </p:nvSpPr>
        <p:spPr>
          <a:xfrm>
            <a:off x="755650" y="2446338"/>
            <a:ext cx="1995488" cy="71755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" name="2">
            <a:extLst>
              <a:ext uri="{FF2B5EF4-FFF2-40B4-BE49-F238E27FC236}">
                <a16:creationId xmlns:a16="http://schemas.microsoft.com/office/drawing/2014/main" id="{A899571F-5AEB-FF46-91CA-25F117926856}"/>
              </a:ext>
            </a:extLst>
          </p:cNvPr>
          <p:cNvSpPr/>
          <p:nvPr/>
        </p:nvSpPr>
        <p:spPr>
          <a:xfrm>
            <a:off x="3573463" y="2446338"/>
            <a:ext cx="1997075" cy="71755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6" name="3">
            <a:extLst>
              <a:ext uri="{FF2B5EF4-FFF2-40B4-BE49-F238E27FC236}">
                <a16:creationId xmlns:a16="http://schemas.microsoft.com/office/drawing/2014/main" id="{49CAC0E2-BBFE-784B-8C64-0E8A0499EC65}"/>
              </a:ext>
            </a:extLst>
          </p:cNvPr>
          <p:cNvSpPr/>
          <p:nvPr/>
        </p:nvSpPr>
        <p:spPr>
          <a:xfrm>
            <a:off x="6396038" y="2443163"/>
            <a:ext cx="1997075" cy="71755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47CA994-9658-0047-BE36-B7A5E166DA66}"/>
              </a:ext>
            </a:extLst>
          </p:cNvPr>
          <p:cNvSpPr/>
          <p:nvPr/>
        </p:nvSpPr>
        <p:spPr>
          <a:xfrm>
            <a:off x="2868613" y="2508250"/>
            <a:ext cx="604837" cy="60483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ED4FC96-197F-9740-9CD3-BED2FDA4E57D}"/>
              </a:ext>
            </a:extLst>
          </p:cNvPr>
          <p:cNvSpPr/>
          <p:nvPr/>
        </p:nvSpPr>
        <p:spPr>
          <a:xfrm>
            <a:off x="5670550" y="2497138"/>
            <a:ext cx="604838" cy="60325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=</a:t>
            </a:r>
          </a:p>
        </p:txBody>
      </p:sp>
      <p:grpSp>
        <p:nvGrpSpPr>
          <p:cNvPr id="17" name="Answer">
            <a:extLst>
              <a:ext uri="{FF2B5EF4-FFF2-40B4-BE49-F238E27FC236}">
                <a16:creationId xmlns:a16="http://schemas.microsoft.com/office/drawing/2014/main" id="{D7C003FC-1D11-614A-BFD8-2991F34950E9}"/>
              </a:ext>
            </a:extLst>
          </p:cNvPr>
          <p:cNvGrpSpPr/>
          <p:nvPr/>
        </p:nvGrpSpPr>
        <p:grpSpPr>
          <a:xfrm>
            <a:off x="755650" y="3459818"/>
            <a:ext cx="7632699" cy="2740544"/>
            <a:chOff x="755650" y="3459818"/>
            <a:chExt cx="7632699" cy="2740544"/>
          </a:xfrm>
          <a:solidFill>
            <a:schemeClr val="accent2"/>
          </a:solidFill>
        </p:grpSpPr>
        <p:sp>
          <p:nvSpPr>
            <p:cNvPr id="7" name="2a">
              <a:extLst>
                <a:ext uri="{FF2B5EF4-FFF2-40B4-BE49-F238E27FC236}">
                  <a16:creationId xmlns:a16="http://schemas.microsoft.com/office/drawing/2014/main" id="{BA619E24-7441-F746-B143-366C510C47C3}"/>
                </a:ext>
              </a:extLst>
            </p:cNvPr>
            <p:cNvSpPr/>
            <p:nvPr/>
          </p:nvSpPr>
          <p:spPr>
            <a:xfrm>
              <a:off x="755650" y="3459818"/>
              <a:ext cx="7632699" cy="2633008"/>
            </a:xfrm>
            <a:prstGeom prst="roundRect">
              <a:avLst>
                <a:gd name="adj" fmla="val 96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9600" b="1" dirty="0" err="1">
                  <a:solidFill>
                    <a:schemeClr val="tx1"/>
                  </a:solidFill>
                  <a:latin typeface="CCW Cursive Writing 1" panose="03050602040000000000" pitchFamily="66" charset="0"/>
                </a:rPr>
                <a:t>ing</a:t>
              </a:r>
              <a:endParaRPr lang="en-GB" sz="9600" b="1" dirty="0">
                <a:solidFill>
                  <a:schemeClr val="tx1"/>
                </a:solidFill>
                <a:latin typeface="CCW Cursive Writing 1" panose="03050602040000000000" pitchFamily="66" charset="0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EB69FAE-786D-D847-94F1-F48980CD99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/>
            <a:srcRect t="-2088" r="-25" b="-5166"/>
            <a:stretch/>
          </p:blipFill>
          <p:spPr>
            <a:xfrm>
              <a:off x="5670550" y="3898021"/>
              <a:ext cx="2576232" cy="2302341"/>
            </a:xfrm>
            <a:prstGeom prst="rect">
              <a:avLst/>
            </a:prstGeom>
            <a:noFill/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84A3493-38C4-7048-9BA3-3B9C5C2FD7E7}"/>
                </a:ext>
              </a:extLst>
            </p:cNvPr>
            <p:cNvSpPr txBox="1"/>
            <p:nvPr/>
          </p:nvSpPr>
          <p:spPr>
            <a:xfrm>
              <a:off x="947956" y="3657600"/>
              <a:ext cx="4244829" cy="36933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dirty="0">
                  <a:latin typeface="Twinkl" pitchFamily="2" charset="0"/>
                </a:rPr>
                <a:t>Remove the –e before adding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3a">
            <a:extLst>
              <a:ext uri="{FF2B5EF4-FFF2-40B4-BE49-F238E27FC236}">
                <a16:creationId xmlns:a16="http://schemas.microsoft.com/office/drawing/2014/main" id="{FB2FCADD-85E5-AB4C-9E91-D470F574FB71}"/>
              </a:ext>
            </a:extLst>
          </p:cNvPr>
          <p:cNvSpPr/>
          <p:nvPr/>
        </p:nvSpPr>
        <p:spPr>
          <a:xfrm>
            <a:off x="6396038" y="2443163"/>
            <a:ext cx="1997075" cy="7175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nicer</a:t>
            </a:r>
          </a:p>
        </p:txBody>
      </p:sp>
      <p:sp>
        <p:nvSpPr>
          <p:cNvPr id="12" name="1a">
            <a:extLst>
              <a:ext uri="{FF2B5EF4-FFF2-40B4-BE49-F238E27FC236}">
                <a16:creationId xmlns:a16="http://schemas.microsoft.com/office/drawing/2014/main" id="{C070741B-C896-934E-920F-653A2339A18A}"/>
              </a:ext>
            </a:extLst>
          </p:cNvPr>
          <p:cNvSpPr/>
          <p:nvPr/>
        </p:nvSpPr>
        <p:spPr>
          <a:xfrm>
            <a:off x="755650" y="2446338"/>
            <a:ext cx="1995488" cy="71755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err="1">
                <a:solidFill>
                  <a:schemeClr val="tx1"/>
                </a:solidFill>
              </a:rPr>
              <a:t>nic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2a">
            <a:extLst>
              <a:ext uri="{FF2B5EF4-FFF2-40B4-BE49-F238E27FC236}">
                <a16:creationId xmlns:a16="http://schemas.microsoft.com/office/drawing/2014/main" id="{C32885C2-98F4-7E47-A618-2AD8FD7FDB89}"/>
              </a:ext>
            </a:extLst>
          </p:cNvPr>
          <p:cNvSpPr/>
          <p:nvPr/>
        </p:nvSpPr>
        <p:spPr>
          <a:xfrm>
            <a:off x="3573463" y="2446338"/>
            <a:ext cx="1997075" cy="7175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er</a:t>
            </a:r>
          </a:p>
        </p:txBody>
      </p:sp>
      <p:sp>
        <p:nvSpPr>
          <p:cNvPr id="24580" name="TextBox 4">
            <a:extLst>
              <a:ext uri="{FF2B5EF4-FFF2-40B4-BE49-F238E27FC236}">
                <a16:creationId xmlns:a16="http://schemas.microsoft.com/office/drawing/2014/main" id="{6A71B732-E981-3A44-9C48-BCA12E50C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7632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/>
              <a:t>We can change words by removing the -e before adding the suffixes -ed, -ing, -er, -est, -y. Change the root word </a:t>
            </a:r>
            <a:r>
              <a:rPr lang="en-GB" altLang="en-US" b="1"/>
              <a:t>nice</a:t>
            </a:r>
            <a:r>
              <a:rPr lang="en-GB" altLang="en-US"/>
              <a:t>…</a:t>
            </a:r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24581" name="TextBox 4">
            <a:extLst>
              <a:ext uri="{FF2B5EF4-FFF2-40B4-BE49-F238E27FC236}">
                <a16:creationId xmlns:a16="http://schemas.microsoft.com/office/drawing/2014/main" id="{99CB7EAF-E9FD-2B47-9233-497BE18BC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839913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/>
              <a:t>Click on the boxes to change the root word</a:t>
            </a:r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4" name="1">
            <a:extLst>
              <a:ext uri="{FF2B5EF4-FFF2-40B4-BE49-F238E27FC236}">
                <a16:creationId xmlns:a16="http://schemas.microsoft.com/office/drawing/2014/main" id="{B295EBFD-A10D-C349-9A38-4D5C877AEBDA}"/>
              </a:ext>
            </a:extLst>
          </p:cNvPr>
          <p:cNvSpPr/>
          <p:nvPr/>
        </p:nvSpPr>
        <p:spPr>
          <a:xfrm>
            <a:off x="755650" y="2452688"/>
            <a:ext cx="1995488" cy="71755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" name="2">
            <a:extLst>
              <a:ext uri="{FF2B5EF4-FFF2-40B4-BE49-F238E27FC236}">
                <a16:creationId xmlns:a16="http://schemas.microsoft.com/office/drawing/2014/main" id="{B1D1174E-B2F3-8140-B563-614E0C25B81F}"/>
              </a:ext>
            </a:extLst>
          </p:cNvPr>
          <p:cNvSpPr/>
          <p:nvPr/>
        </p:nvSpPr>
        <p:spPr>
          <a:xfrm>
            <a:off x="3573463" y="2451100"/>
            <a:ext cx="1997075" cy="71755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6" name="3">
            <a:extLst>
              <a:ext uri="{FF2B5EF4-FFF2-40B4-BE49-F238E27FC236}">
                <a16:creationId xmlns:a16="http://schemas.microsoft.com/office/drawing/2014/main" id="{FCD63209-42B9-154E-8795-9A8A691F470A}"/>
              </a:ext>
            </a:extLst>
          </p:cNvPr>
          <p:cNvSpPr/>
          <p:nvPr/>
        </p:nvSpPr>
        <p:spPr>
          <a:xfrm>
            <a:off x="6396038" y="2452688"/>
            <a:ext cx="1997075" cy="71755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E500067-991D-2B4E-AFF8-BA522A39D222}"/>
              </a:ext>
            </a:extLst>
          </p:cNvPr>
          <p:cNvSpPr/>
          <p:nvPr/>
        </p:nvSpPr>
        <p:spPr>
          <a:xfrm>
            <a:off x="2868613" y="2508250"/>
            <a:ext cx="604837" cy="60483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D8E84F-C1CC-104F-9806-52A8E725277C}"/>
              </a:ext>
            </a:extLst>
          </p:cNvPr>
          <p:cNvSpPr/>
          <p:nvPr/>
        </p:nvSpPr>
        <p:spPr>
          <a:xfrm>
            <a:off x="5670550" y="2497138"/>
            <a:ext cx="604838" cy="60325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=</a:t>
            </a:r>
          </a:p>
        </p:txBody>
      </p:sp>
      <p:grpSp>
        <p:nvGrpSpPr>
          <p:cNvPr id="17" name="Answer">
            <a:extLst>
              <a:ext uri="{FF2B5EF4-FFF2-40B4-BE49-F238E27FC236}">
                <a16:creationId xmlns:a16="http://schemas.microsoft.com/office/drawing/2014/main" id="{6E5CAFEF-B3F5-8849-A3DE-20A2987D389B}"/>
              </a:ext>
            </a:extLst>
          </p:cNvPr>
          <p:cNvGrpSpPr/>
          <p:nvPr/>
        </p:nvGrpSpPr>
        <p:grpSpPr>
          <a:xfrm>
            <a:off x="755650" y="3459818"/>
            <a:ext cx="7632699" cy="2673520"/>
            <a:chOff x="755650" y="3459818"/>
            <a:chExt cx="7632699" cy="2673520"/>
          </a:xfrm>
          <a:solidFill>
            <a:schemeClr val="accent2"/>
          </a:solidFill>
        </p:grpSpPr>
        <p:sp>
          <p:nvSpPr>
            <p:cNvPr id="7" name="2a">
              <a:extLst>
                <a:ext uri="{FF2B5EF4-FFF2-40B4-BE49-F238E27FC236}">
                  <a16:creationId xmlns:a16="http://schemas.microsoft.com/office/drawing/2014/main" id="{DBB9253A-994C-3749-8D94-D88EF202D15C}"/>
                </a:ext>
              </a:extLst>
            </p:cNvPr>
            <p:cNvSpPr/>
            <p:nvPr/>
          </p:nvSpPr>
          <p:spPr>
            <a:xfrm>
              <a:off x="755650" y="3459818"/>
              <a:ext cx="7632699" cy="2633008"/>
            </a:xfrm>
            <a:prstGeom prst="roundRect">
              <a:avLst>
                <a:gd name="adj" fmla="val 96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9600" b="1" dirty="0" err="1">
                  <a:solidFill>
                    <a:schemeClr val="tx1"/>
                  </a:solidFill>
                  <a:latin typeface="CCW Cursive Writing 1" panose="03050602040000000000" pitchFamily="66" charset="0"/>
                </a:rPr>
                <a:t>er</a:t>
              </a:r>
              <a:endParaRPr lang="en-GB" sz="9600" b="1" dirty="0">
                <a:solidFill>
                  <a:schemeClr val="tx1"/>
                </a:solidFill>
                <a:latin typeface="CCW Cursive Writing 1" panose="03050602040000000000" pitchFamily="66" charset="0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C780F00-2136-514B-AD0E-8C238ED3F9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/>
            <a:srcRect t="-3995" b="-1110"/>
            <a:stretch/>
          </p:blipFill>
          <p:spPr>
            <a:xfrm>
              <a:off x="5570538" y="3877150"/>
              <a:ext cx="2576232" cy="2256188"/>
            </a:xfrm>
            <a:prstGeom prst="rect">
              <a:avLst/>
            </a:prstGeom>
            <a:noFill/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3F97FAE-C17C-B142-AC38-4D576679672A}"/>
                </a:ext>
              </a:extLst>
            </p:cNvPr>
            <p:cNvSpPr txBox="1"/>
            <p:nvPr/>
          </p:nvSpPr>
          <p:spPr>
            <a:xfrm>
              <a:off x="947956" y="3657600"/>
              <a:ext cx="4244829" cy="36933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dirty="0">
                  <a:latin typeface="Twinkl" pitchFamily="2" charset="0"/>
                </a:rPr>
                <a:t>Remove the –e before adding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3a">
            <a:extLst>
              <a:ext uri="{FF2B5EF4-FFF2-40B4-BE49-F238E27FC236}">
                <a16:creationId xmlns:a16="http://schemas.microsoft.com/office/drawing/2014/main" id="{2D78D337-C1AB-A248-925F-BFE1EF33FFC8}"/>
              </a:ext>
            </a:extLst>
          </p:cNvPr>
          <p:cNvSpPr/>
          <p:nvPr/>
        </p:nvSpPr>
        <p:spPr>
          <a:xfrm>
            <a:off x="6396038" y="2443163"/>
            <a:ext cx="1997075" cy="7175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nicest</a:t>
            </a:r>
          </a:p>
        </p:txBody>
      </p:sp>
      <p:sp>
        <p:nvSpPr>
          <p:cNvPr id="12" name="1a">
            <a:extLst>
              <a:ext uri="{FF2B5EF4-FFF2-40B4-BE49-F238E27FC236}">
                <a16:creationId xmlns:a16="http://schemas.microsoft.com/office/drawing/2014/main" id="{8FD8BE48-833F-864C-B779-F3B51659701F}"/>
              </a:ext>
            </a:extLst>
          </p:cNvPr>
          <p:cNvSpPr/>
          <p:nvPr/>
        </p:nvSpPr>
        <p:spPr>
          <a:xfrm>
            <a:off x="755650" y="2446338"/>
            <a:ext cx="1995488" cy="71755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err="1">
                <a:solidFill>
                  <a:schemeClr val="tx1"/>
                </a:solidFill>
              </a:rPr>
              <a:t>nic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2a">
            <a:extLst>
              <a:ext uri="{FF2B5EF4-FFF2-40B4-BE49-F238E27FC236}">
                <a16:creationId xmlns:a16="http://schemas.microsoft.com/office/drawing/2014/main" id="{4B33F96E-A7A0-F146-9873-F570ABAC71D3}"/>
              </a:ext>
            </a:extLst>
          </p:cNvPr>
          <p:cNvSpPr/>
          <p:nvPr/>
        </p:nvSpPr>
        <p:spPr>
          <a:xfrm>
            <a:off x="3573463" y="2446338"/>
            <a:ext cx="1997075" cy="7175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err="1">
                <a:solidFill>
                  <a:schemeClr val="tx1"/>
                </a:solidFill>
              </a:rPr>
              <a:t>est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604" name="TextBox 4">
            <a:extLst>
              <a:ext uri="{FF2B5EF4-FFF2-40B4-BE49-F238E27FC236}">
                <a16:creationId xmlns:a16="http://schemas.microsoft.com/office/drawing/2014/main" id="{0EAA065F-66F6-AB48-BF11-6C5AD1FEE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7632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/>
              <a:t>We can change words by removing the -e before adding the suffixes -ed, -ing, -er, -est, -y. Change the root word </a:t>
            </a:r>
            <a:r>
              <a:rPr lang="en-GB" altLang="en-US" b="1"/>
              <a:t>nice</a:t>
            </a:r>
            <a:r>
              <a:rPr lang="en-GB" altLang="en-US"/>
              <a:t>…</a:t>
            </a:r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25605" name="TextBox 4">
            <a:extLst>
              <a:ext uri="{FF2B5EF4-FFF2-40B4-BE49-F238E27FC236}">
                <a16:creationId xmlns:a16="http://schemas.microsoft.com/office/drawing/2014/main" id="{045E49B5-83AE-0E47-AA88-1239A991C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839913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/>
              <a:t>Click on the boxes to change the root word</a:t>
            </a:r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4" name="1">
            <a:extLst>
              <a:ext uri="{FF2B5EF4-FFF2-40B4-BE49-F238E27FC236}">
                <a16:creationId xmlns:a16="http://schemas.microsoft.com/office/drawing/2014/main" id="{62791A12-5F16-CF4D-9AFD-50286294CD41}"/>
              </a:ext>
            </a:extLst>
          </p:cNvPr>
          <p:cNvSpPr/>
          <p:nvPr/>
        </p:nvSpPr>
        <p:spPr>
          <a:xfrm>
            <a:off x="755650" y="2446338"/>
            <a:ext cx="1995488" cy="71755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" name="2">
            <a:extLst>
              <a:ext uri="{FF2B5EF4-FFF2-40B4-BE49-F238E27FC236}">
                <a16:creationId xmlns:a16="http://schemas.microsoft.com/office/drawing/2014/main" id="{1852F8D7-E287-BC48-AD77-C22BF049D4CE}"/>
              </a:ext>
            </a:extLst>
          </p:cNvPr>
          <p:cNvSpPr/>
          <p:nvPr/>
        </p:nvSpPr>
        <p:spPr>
          <a:xfrm>
            <a:off x="3573463" y="2439988"/>
            <a:ext cx="1997075" cy="71755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6" name="3">
            <a:extLst>
              <a:ext uri="{FF2B5EF4-FFF2-40B4-BE49-F238E27FC236}">
                <a16:creationId xmlns:a16="http://schemas.microsoft.com/office/drawing/2014/main" id="{7CA07150-160F-1847-9486-D4E9204CFB66}"/>
              </a:ext>
            </a:extLst>
          </p:cNvPr>
          <p:cNvSpPr/>
          <p:nvPr/>
        </p:nvSpPr>
        <p:spPr>
          <a:xfrm>
            <a:off x="6396038" y="2439988"/>
            <a:ext cx="1997075" cy="71755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186537-8377-994B-A2FF-5A4894787C66}"/>
              </a:ext>
            </a:extLst>
          </p:cNvPr>
          <p:cNvSpPr/>
          <p:nvPr/>
        </p:nvSpPr>
        <p:spPr>
          <a:xfrm>
            <a:off x="2868613" y="2508250"/>
            <a:ext cx="604837" cy="60483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DA22A16-457A-9845-A223-60ACCBDE2721}"/>
              </a:ext>
            </a:extLst>
          </p:cNvPr>
          <p:cNvSpPr/>
          <p:nvPr/>
        </p:nvSpPr>
        <p:spPr>
          <a:xfrm>
            <a:off x="5670550" y="2497138"/>
            <a:ext cx="604838" cy="60325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=</a:t>
            </a:r>
          </a:p>
        </p:txBody>
      </p:sp>
      <p:grpSp>
        <p:nvGrpSpPr>
          <p:cNvPr id="17" name="Answer">
            <a:extLst>
              <a:ext uri="{FF2B5EF4-FFF2-40B4-BE49-F238E27FC236}">
                <a16:creationId xmlns:a16="http://schemas.microsoft.com/office/drawing/2014/main" id="{DDE7E8D5-A68F-A54E-A2BC-2ABA02D2E6D1}"/>
              </a:ext>
            </a:extLst>
          </p:cNvPr>
          <p:cNvGrpSpPr/>
          <p:nvPr/>
        </p:nvGrpSpPr>
        <p:grpSpPr>
          <a:xfrm>
            <a:off x="755650" y="3459818"/>
            <a:ext cx="7632699" cy="2738997"/>
            <a:chOff x="755650" y="3459818"/>
            <a:chExt cx="7632699" cy="2738997"/>
          </a:xfrm>
          <a:solidFill>
            <a:srgbClr val="92D050"/>
          </a:solidFill>
        </p:grpSpPr>
        <p:sp>
          <p:nvSpPr>
            <p:cNvPr id="7" name="2a">
              <a:extLst>
                <a:ext uri="{FF2B5EF4-FFF2-40B4-BE49-F238E27FC236}">
                  <a16:creationId xmlns:a16="http://schemas.microsoft.com/office/drawing/2014/main" id="{EA6CA300-3458-B048-892F-597F8587F610}"/>
                </a:ext>
              </a:extLst>
            </p:cNvPr>
            <p:cNvSpPr/>
            <p:nvPr/>
          </p:nvSpPr>
          <p:spPr>
            <a:xfrm>
              <a:off x="755650" y="3459818"/>
              <a:ext cx="7632699" cy="2633008"/>
            </a:xfrm>
            <a:prstGeom prst="roundRect">
              <a:avLst>
                <a:gd name="adj" fmla="val 965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9600" b="1" dirty="0" err="1">
                  <a:solidFill>
                    <a:schemeClr val="tx1"/>
                  </a:solidFill>
                  <a:latin typeface="CCW Cursive Writing 1" panose="03050602040000000000" pitchFamily="66" charset="0"/>
                </a:rPr>
                <a:t>est</a:t>
              </a:r>
              <a:endParaRPr lang="en-GB" sz="9600" b="1" dirty="0">
                <a:solidFill>
                  <a:schemeClr val="tx1"/>
                </a:solidFill>
                <a:latin typeface="CCW Cursive Writing 1" panose="03050602040000000000" pitchFamily="66" charset="0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18C7D22-A30C-FC4C-9BDC-6D2B6389D2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/>
            <a:srcRect t="-3994" b="-5786"/>
            <a:stretch/>
          </p:blipFill>
          <p:spPr>
            <a:xfrm>
              <a:off x="5670550" y="3842266"/>
              <a:ext cx="2576232" cy="2356549"/>
            </a:xfrm>
            <a:prstGeom prst="rect">
              <a:avLst/>
            </a:prstGeom>
            <a:noFill/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8AC4CF8-9EAA-2F48-A46A-A9F23FC9B0F3}"/>
                </a:ext>
              </a:extLst>
            </p:cNvPr>
            <p:cNvSpPr txBox="1"/>
            <p:nvPr/>
          </p:nvSpPr>
          <p:spPr>
            <a:xfrm>
              <a:off x="947956" y="3657600"/>
              <a:ext cx="4244829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dirty="0">
                  <a:latin typeface="Twinkl" pitchFamily="2" charset="0"/>
                </a:rPr>
                <a:t>Remove the –e before adding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3a">
            <a:extLst>
              <a:ext uri="{FF2B5EF4-FFF2-40B4-BE49-F238E27FC236}">
                <a16:creationId xmlns:a16="http://schemas.microsoft.com/office/drawing/2014/main" id="{E20D549C-A99A-AD4E-9C63-72020071F7FE}"/>
              </a:ext>
            </a:extLst>
          </p:cNvPr>
          <p:cNvSpPr/>
          <p:nvPr/>
        </p:nvSpPr>
        <p:spPr>
          <a:xfrm>
            <a:off x="6396038" y="2576513"/>
            <a:ext cx="1997075" cy="71596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shiny</a:t>
            </a:r>
          </a:p>
        </p:txBody>
      </p:sp>
      <p:sp>
        <p:nvSpPr>
          <p:cNvPr id="12" name="1a">
            <a:extLst>
              <a:ext uri="{FF2B5EF4-FFF2-40B4-BE49-F238E27FC236}">
                <a16:creationId xmlns:a16="http://schemas.microsoft.com/office/drawing/2014/main" id="{9B36CBF0-1D64-3E49-AE28-5E04E563209C}"/>
              </a:ext>
            </a:extLst>
          </p:cNvPr>
          <p:cNvSpPr/>
          <p:nvPr/>
        </p:nvSpPr>
        <p:spPr>
          <a:xfrm>
            <a:off x="755650" y="2596135"/>
            <a:ext cx="1995488" cy="71596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shine</a:t>
            </a:r>
          </a:p>
        </p:txBody>
      </p:sp>
      <p:sp>
        <p:nvSpPr>
          <p:cNvPr id="13" name="2a">
            <a:extLst>
              <a:ext uri="{FF2B5EF4-FFF2-40B4-BE49-F238E27FC236}">
                <a16:creationId xmlns:a16="http://schemas.microsoft.com/office/drawing/2014/main" id="{2BE51CB5-2C61-AC40-8543-89D4794CF36C}"/>
              </a:ext>
            </a:extLst>
          </p:cNvPr>
          <p:cNvSpPr/>
          <p:nvPr/>
        </p:nvSpPr>
        <p:spPr>
          <a:xfrm>
            <a:off x="3573463" y="2579688"/>
            <a:ext cx="1997075" cy="71596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shining</a:t>
            </a:r>
          </a:p>
        </p:txBody>
      </p:sp>
      <p:sp>
        <p:nvSpPr>
          <p:cNvPr id="4" name="1">
            <a:extLst>
              <a:ext uri="{FF2B5EF4-FFF2-40B4-BE49-F238E27FC236}">
                <a16:creationId xmlns:a16="http://schemas.microsoft.com/office/drawing/2014/main" id="{6E1C0244-B3BB-3149-8276-4385E249EE2C}"/>
              </a:ext>
            </a:extLst>
          </p:cNvPr>
          <p:cNvSpPr/>
          <p:nvPr/>
        </p:nvSpPr>
        <p:spPr>
          <a:xfrm>
            <a:off x="755650" y="2579688"/>
            <a:ext cx="1995488" cy="71596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B03B48F-A0DB-F747-8E94-0D732B00EB4D}"/>
              </a:ext>
            </a:extLst>
          </p:cNvPr>
          <p:cNvSpPr/>
          <p:nvPr/>
        </p:nvSpPr>
        <p:spPr>
          <a:xfrm>
            <a:off x="2868613" y="2641600"/>
            <a:ext cx="604837" cy="603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E3BBF22-02A8-554F-A748-827E8F18FBC0}"/>
              </a:ext>
            </a:extLst>
          </p:cNvPr>
          <p:cNvSpPr/>
          <p:nvPr/>
        </p:nvSpPr>
        <p:spPr>
          <a:xfrm>
            <a:off x="5670550" y="2628900"/>
            <a:ext cx="604838" cy="604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chemeClr val="tx1"/>
                </a:solidFill>
              </a:rPr>
              <a:t>or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9BAD56C-7B96-874B-84AE-4F5150CADDAE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459166"/>
            <a:ext cx="7632057" cy="2722871"/>
            <a:chOff x="755650" y="3459818"/>
            <a:chExt cx="7632699" cy="2722193"/>
          </a:xfrm>
          <a:solidFill>
            <a:schemeClr val="accent2"/>
          </a:solidFill>
        </p:grpSpPr>
        <p:grpSp>
          <p:nvGrpSpPr>
            <p:cNvPr id="18" name="Answer">
              <a:extLst>
                <a:ext uri="{FF2B5EF4-FFF2-40B4-BE49-F238E27FC236}">
                  <a16:creationId xmlns:a16="http://schemas.microsoft.com/office/drawing/2014/main" id="{9F88C222-F5CE-FE41-BF42-74F557191242}"/>
                </a:ext>
              </a:extLst>
            </p:cNvPr>
            <p:cNvGrpSpPr/>
            <p:nvPr/>
          </p:nvGrpSpPr>
          <p:grpSpPr>
            <a:xfrm>
              <a:off x="755650" y="3459818"/>
              <a:ext cx="7632699" cy="2722193"/>
              <a:chOff x="755650" y="3459818"/>
              <a:chExt cx="7632699" cy="2722193"/>
            </a:xfrm>
            <a:grpFill/>
          </p:grpSpPr>
          <p:sp>
            <p:nvSpPr>
              <p:cNvPr id="19" name="2a">
                <a:extLst>
                  <a:ext uri="{FF2B5EF4-FFF2-40B4-BE49-F238E27FC236}">
                    <a16:creationId xmlns:a16="http://schemas.microsoft.com/office/drawing/2014/main" id="{7E3BDACC-B550-524C-AC49-C57673407CEC}"/>
                  </a:ext>
                </a:extLst>
              </p:cNvPr>
              <p:cNvSpPr/>
              <p:nvPr/>
            </p:nvSpPr>
            <p:spPr>
              <a:xfrm>
                <a:off x="755650" y="3459818"/>
                <a:ext cx="7632699" cy="2633008"/>
              </a:xfrm>
              <a:prstGeom prst="roundRect">
                <a:avLst>
                  <a:gd name="adj" fmla="val 965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5000" b="1" dirty="0">
                  <a:solidFill>
                    <a:schemeClr val="tx1"/>
                  </a:solidFill>
                  <a:latin typeface="CCW Cursive Writing 1" panose="03050602040000000000" pitchFamily="66" charset="0"/>
                </a:endParaRPr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DEA8A9CB-4F6D-7F4D-9544-E28997539DD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/>
              <a:srcRect t="-21013" b="-5282"/>
              <a:stretch/>
            </p:blipFill>
            <p:spPr>
              <a:xfrm>
                <a:off x="6520850" y="4342517"/>
                <a:ext cx="1748560" cy="1839494"/>
              </a:xfrm>
              <a:prstGeom prst="rect">
                <a:avLst/>
              </a:prstGeom>
              <a:noFill/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791288-D247-A743-9C9F-C5559A757AAC}"/>
                  </a:ext>
                </a:extLst>
              </p:cNvPr>
              <p:cNvSpPr txBox="1"/>
              <p:nvPr/>
            </p:nvSpPr>
            <p:spPr>
              <a:xfrm>
                <a:off x="947956" y="3657600"/>
                <a:ext cx="4244829" cy="369332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dirty="0">
                    <a:latin typeface="Twinkl" pitchFamily="2" charset="0"/>
                  </a:rPr>
                  <a:t>Remove the –e before adding</a:t>
                </a:r>
              </a:p>
            </p:txBody>
          </p:sp>
        </p:grpSp>
        <p:grpSp>
          <p:nvGrpSpPr>
            <p:cNvPr id="24594" name="Group 14">
              <a:extLst>
                <a:ext uri="{FF2B5EF4-FFF2-40B4-BE49-F238E27FC236}">
                  <a16:creationId xmlns:a16="http://schemas.microsoft.com/office/drawing/2014/main" id="{219090C5-9EE5-FE49-BA02-3A2B38844D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68074" y="4420824"/>
              <a:ext cx="5078180" cy="923330"/>
              <a:chOff x="1459684" y="4484502"/>
              <a:chExt cx="5078180" cy="923330"/>
            </a:xfrm>
            <a:grpFill/>
          </p:grpSpPr>
          <p:sp>
            <p:nvSpPr>
              <p:cNvPr id="24595" name="TextBox 8">
                <a:extLst>
                  <a:ext uri="{FF2B5EF4-FFF2-40B4-BE49-F238E27FC236}">
                    <a16:creationId xmlns:a16="http://schemas.microsoft.com/office/drawing/2014/main" id="{97E39A30-9B3E-C543-A5FB-B8EACC5707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9684" y="4484502"/>
                <a:ext cx="2583810" cy="92333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 sz="5400">
                    <a:solidFill>
                      <a:schemeClr val="tx1"/>
                    </a:solidFill>
                    <a:latin typeface="CCW Cursive Writing 1" pitchFamily="66" charset="0"/>
                  </a:rPr>
                  <a:t>ing</a:t>
                </a:r>
              </a:p>
            </p:txBody>
          </p:sp>
          <p:sp>
            <p:nvSpPr>
              <p:cNvPr id="24596" name="TextBox 21">
                <a:extLst>
                  <a:ext uri="{FF2B5EF4-FFF2-40B4-BE49-F238E27FC236}">
                    <a16:creationId xmlns:a16="http://schemas.microsoft.com/office/drawing/2014/main" id="{749BA6E9-5077-AF43-AB8B-331B5FD05F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50693" y="4484502"/>
                <a:ext cx="887171" cy="92333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 sz="5400">
                    <a:solidFill>
                      <a:schemeClr val="tx1"/>
                    </a:solidFill>
                    <a:latin typeface="CCW Cursive Writing 1" pitchFamily="66" charset="0"/>
                  </a:rPr>
                  <a:t>y</a:t>
                </a:r>
              </a:p>
            </p:txBody>
          </p:sp>
          <p:sp>
            <p:nvSpPr>
              <p:cNvPr id="24597" name="TextBox 22">
                <a:extLst>
                  <a:ext uri="{FF2B5EF4-FFF2-40B4-BE49-F238E27FC236}">
                    <a16:creationId xmlns:a16="http://schemas.microsoft.com/office/drawing/2014/main" id="{4F1E7274-4F6E-2542-A2EB-09D6C2E46B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94469" y="4761501"/>
                <a:ext cx="753611" cy="36933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77"/>
                    <a:ea typeface="Sassoon Infant Rg" panose="02000503030000020003" pitchFamily="2" charset="0"/>
                    <a:cs typeface="Sassoon Infant Rg" panose="02000503030000020003" pitchFamily="2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>
                    <a:solidFill>
                      <a:schemeClr val="tx1"/>
                    </a:solidFill>
                  </a:rPr>
                  <a:t>or</a:t>
                </a:r>
              </a:p>
            </p:txBody>
          </p:sp>
        </p:grpSp>
      </p:grpSp>
      <p:sp>
        <p:nvSpPr>
          <p:cNvPr id="26632" name="TextBox 4">
            <a:extLst>
              <a:ext uri="{FF2B5EF4-FFF2-40B4-BE49-F238E27FC236}">
                <a16:creationId xmlns:a16="http://schemas.microsoft.com/office/drawing/2014/main" id="{D7FB0994-2E7B-9F4A-A100-0F30C6108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84375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/>
              <a:t>Click on the box to find the root word</a:t>
            </a:r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26633" name="Rectangle 31">
            <a:extLst>
              <a:ext uri="{FF2B5EF4-FFF2-40B4-BE49-F238E27FC236}">
                <a16:creationId xmlns:a16="http://schemas.microsoft.com/office/drawing/2014/main" id="{6F5E2DF1-5F58-0644-A733-C075F8A06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1650" y="32448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>
              <a:solidFill>
                <a:schemeClr val="tx1"/>
              </a:solidFill>
            </a:endParaRPr>
          </a:p>
        </p:txBody>
      </p:sp>
      <p:grpSp>
        <p:nvGrpSpPr>
          <p:cNvPr id="26634" name="Group 33">
            <a:extLst>
              <a:ext uri="{FF2B5EF4-FFF2-40B4-BE49-F238E27FC236}">
                <a16:creationId xmlns:a16="http://schemas.microsoft.com/office/drawing/2014/main" id="{F23039CC-58AE-9F43-BF7F-8766E5FECBBD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679450"/>
            <a:ext cx="7632700" cy="1192213"/>
            <a:chOff x="755650" y="556217"/>
            <a:chExt cx="7632700" cy="1192328"/>
          </a:xfrm>
        </p:grpSpPr>
        <p:grpSp>
          <p:nvGrpSpPr>
            <p:cNvPr id="26635" name="Group 30">
              <a:extLst>
                <a:ext uri="{FF2B5EF4-FFF2-40B4-BE49-F238E27FC236}">
                  <a16:creationId xmlns:a16="http://schemas.microsoft.com/office/drawing/2014/main" id="{12FD96EF-9C7C-D54D-A764-D9F342B99D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5650" y="556217"/>
              <a:ext cx="7632700" cy="1192328"/>
              <a:chOff x="755650" y="556217"/>
              <a:chExt cx="7632700" cy="1192328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3B1FE53-4008-9C41-AA43-FA5B999A6D6A}"/>
                  </a:ext>
                </a:extLst>
              </p:cNvPr>
              <p:cNvSpPr/>
              <p:nvPr/>
            </p:nvSpPr>
            <p:spPr>
              <a:xfrm>
                <a:off x="755650" y="835644"/>
                <a:ext cx="7632700" cy="90972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pic>
            <p:nvPicPr>
              <p:cNvPr id="26638" name="Picture 28">
                <a:extLst>
                  <a:ext uri="{FF2B5EF4-FFF2-40B4-BE49-F238E27FC236}">
                    <a16:creationId xmlns:a16="http://schemas.microsoft.com/office/drawing/2014/main" id="{11750678-A63D-4C4C-B4C9-FFFD663F58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5907"/>
              <a:stretch>
                <a:fillRect/>
              </a:stretch>
            </p:blipFill>
            <p:spPr bwMode="auto">
              <a:xfrm>
                <a:off x="5326295" y="556217"/>
                <a:ext cx="2717799" cy="1192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6636" name="Rectangle 32">
              <a:extLst>
                <a:ext uri="{FF2B5EF4-FFF2-40B4-BE49-F238E27FC236}">
                  <a16:creationId xmlns:a16="http://schemas.microsoft.com/office/drawing/2014/main" id="{2C35D022-5381-8548-95A0-A061C9429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128" y="1124479"/>
              <a:ext cx="306205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>
                  <a:solidFill>
                    <a:schemeClr val="tx1"/>
                  </a:solidFill>
                </a:rPr>
                <a:t>What is the root word here?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49" name="Group 7">
            <a:extLst>
              <a:ext uri="{FF2B5EF4-FFF2-40B4-BE49-F238E27FC236}">
                <a16:creationId xmlns:a16="http://schemas.microsoft.com/office/drawing/2014/main" id="{ED718634-DCC1-E44E-9BAC-E532E81440DF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81000"/>
            <a:ext cx="7632700" cy="2117725"/>
            <a:chOff x="755650" y="828960"/>
            <a:chExt cx="7632700" cy="211819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F52BE14-9BE9-614C-B3D8-A949E2643321}"/>
                </a:ext>
              </a:extLst>
            </p:cNvPr>
            <p:cNvSpPr/>
            <p:nvPr/>
          </p:nvSpPr>
          <p:spPr>
            <a:xfrm>
              <a:off x="755650" y="1227512"/>
              <a:ext cx="7632700" cy="1181364"/>
            </a:xfrm>
            <a:prstGeom prst="rect">
              <a:avLst/>
            </a:prstGeom>
            <a:solidFill>
              <a:srgbClr val="DC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7660" name="TextBox 4">
              <a:extLst>
                <a:ext uri="{FF2B5EF4-FFF2-40B4-BE49-F238E27FC236}">
                  <a16:creationId xmlns:a16="http://schemas.microsoft.com/office/drawing/2014/main" id="{5CE5F100-0F6F-6341-9BB6-0843C8D49A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5897" y="1565208"/>
              <a:ext cx="4938303" cy="646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77"/>
                  <a:ea typeface="Sassoon Infant Rg" panose="02000503030000020003" pitchFamily="2" charset="0"/>
                  <a:cs typeface="Sassoon Infant Rg" panose="02000503030000020003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>
                  <a:solidFill>
                    <a:schemeClr val="bg1"/>
                  </a:solidFill>
                </a:rPr>
                <a:t>This rule does not work for every word ending with 'e'. There are a few exceptions.</a:t>
              </a:r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7F721930-7C8C-D844-8D29-1C4B98842E8C}"/>
                </a:ext>
              </a:extLst>
            </p:cNvPr>
            <p:cNvSpPr/>
            <p:nvPr/>
          </p:nvSpPr>
          <p:spPr>
            <a:xfrm>
              <a:off x="1168400" y="828960"/>
              <a:ext cx="2138363" cy="184191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pic>
          <p:nvPicPr>
            <p:cNvPr id="27662" name="Picture 4">
              <a:extLst>
                <a:ext uri="{FF2B5EF4-FFF2-40B4-BE49-F238E27FC236}">
                  <a16:creationId xmlns:a16="http://schemas.microsoft.com/office/drawing/2014/main" id="{6B6DBFD9-33AA-744D-B85A-E64C68037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0087" y="920451"/>
              <a:ext cx="1994817" cy="2026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6B04B4EF-DA8C-A942-80CD-EDED0A672C4B}"/>
              </a:ext>
            </a:extLst>
          </p:cNvPr>
          <p:cNvSpPr/>
          <p:nvPr/>
        </p:nvSpPr>
        <p:spPr bwMode="auto">
          <a:xfrm>
            <a:off x="755650" y="2878138"/>
            <a:ext cx="7632700" cy="32146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5B16F0-7C08-8247-9318-39F2867DF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525" y="2986088"/>
            <a:ext cx="6391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For example</a:t>
            </a:r>
          </a:p>
        </p:txBody>
      </p:sp>
      <p:pic>
        <p:nvPicPr>
          <p:cNvPr id="27652" name="Picture 18">
            <a:extLst>
              <a:ext uri="{FF2B5EF4-FFF2-40B4-BE49-F238E27FC236}">
                <a16:creationId xmlns:a16="http://schemas.microsoft.com/office/drawing/2014/main" id="{6C833A7B-488F-9A4B-891F-27F6C9B846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25"/>
          <a:stretch>
            <a:fillRect/>
          </a:stretch>
        </p:blipFill>
        <p:spPr bwMode="auto">
          <a:xfrm>
            <a:off x="2095500" y="4229100"/>
            <a:ext cx="2476500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E329F1D-7094-154F-80FC-DE7758C006B3}"/>
              </a:ext>
            </a:extLst>
          </p:cNvPr>
          <p:cNvSpPr/>
          <p:nvPr/>
        </p:nvSpPr>
        <p:spPr>
          <a:xfrm>
            <a:off x="1003300" y="3486150"/>
            <a:ext cx="1068388" cy="46196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see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FF386BC-26DE-4246-8F7E-4DD19E8B3AAC}"/>
              </a:ext>
            </a:extLst>
          </p:cNvPr>
          <p:cNvSpPr/>
          <p:nvPr/>
        </p:nvSpPr>
        <p:spPr>
          <a:xfrm>
            <a:off x="2217738" y="3486150"/>
            <a:ext cx="1066800" cy="46196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seeing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C86B58C-11F2-9B48-B800-1FCD881AD723}"/>
              </a:ext>
            </a:extLst>
          </p:cNvPr>
          <p:cNvSpPr/>
          <p:nvPr/>
        </p:nvSpPr>
        <p:spPr>
          <a:xfrm>
            <a:off x="3430588" y="3486150"/>
            <a:ext cx="1066800" cy="46196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free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2415CB5-9197-F04B-8F89-5D59804CE3F8}"/>
              </a:ext>
            </a:extLst>
          </p:cNvPr>
          <p:cNvSpPr/>
          <p:nvPr/>
        </p:nvSpPr>
        <p:spPr>
          <a:xfrm>
            <a:off x="4643438" y="3486150"/>
            <a:ext cx="1066800" cy="46196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freeing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CD71772-1287-AC44-BF7A-A7BD8A4B7A33}"/>
              </a:ext>
            </a:extLst>
          </p:cNvPr>
          <p:cNvSpPr/>
          <p:nvPr/>
        </p:nvSpPr>
        <p:spPr>
          <a:xfrm>
            <a:off x="5856288" y="3486150"/>
            <a:ext cx="1068387" cy="46196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be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B597B71E-703E-6942-86B0-31347E37BC70}"/>
              </a:ext>
            </a:extLst>
          </p:cNvPr>
          <p:cNvSpPr/>
          <p:nvPr/>
        </p:nvSpPr>
        <p:spPr>
          <a:xfrm>
            <a:off x="7070725" y="3486150"/>
            <a:ext cx="1066800" cy="46196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being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 animBg="1"/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Box 4">
            <a:extLst>
              <a:ext uri="{FF2B5EF4-FFF2-40B4-BE49-F238E27FC236}">
                <a16:creationId xmlns:a16="http://schemas.microsoft.com/office/drawing/2014/main" id="{7E37B7AC-51F3-3B47-992E-349436589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73113"/>
            <a:ext cx="76327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700"/>
              <a:t>Split into two teams. Take it in turns to click on </a:t>
            </a:r>
            <a:r>
              <a:rPr lang="en-GB" altLang="en-US" sz="1700" b="1"/>
              <a:t>three</a:t>
            </a:r>
            <a:r>
              <a:rPr lang="en-GB" altLang="en-US" sz="1700"/>
              <a:t> cards. If you find a root word and its two matching words with the -ing, -ed, -er, -est or -y endings, score a point for your team. Whichever team has found the most tricky trios at the end of the game is the winner. </a:t>
            </a:r>
            <a:endParaRPr lang="en-GB" altLang="en-US" sz="1700">
              <a:solidFill>
                <a:schemeClr val="tx1"/>
              </a:solidFill>
            </a:endParaRPr>
          </a:p>
        </p:txBody>
      </p:sp>
      <p:sp>
        <p:nvSpPr>
          <p:cNvPr id="22" name="hike">
            <a:extLst>
              <a:ext uri="{FF2B5EF4-FFF2-40B4-BE49-F238E27FC236}">
                <a16:creationId xmlns:a16="http://schemas.microsoft.com/office/drawing/2014/main" id="{E4E93D82-0D01-B144-A3D7-061B61AC4477}"/>
              </a:ext>
            </a:extLst>
          </p:cNvPr>
          <p:cNvSpPr/>
          <p:nvPr/>
        </p:nvSpPr>
        <p:spPr>
          <a:xfrm>
            <a:off x="755650" y="2082800"/>
            <a:ext cx="1785938" cy="10922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000" b="1" dirty="0">
                <a:solidFill>
                  <a:schemeClr val="tx1"/>
                </a:solidFill>
              </a:rPr>
              <a:t>hike</a:t>
            </a:r>
          </a:p>
        </p:txBody>
      </p:sp>
      <p:sp>
        <p:nvSpPr>
          <p:cNvPr id="23" name="shining">
            <a:extLst>
              <a:ext uri="{FF2B5EF4-FFF2-40B4-BE49-F238E27FC236}">
                <a16:creationId xmlns:a16="http://schemas.microsoft.com/office/drawing/2014/main" id="{0A1AFDB1-86C4-8745-A707-49CBB69EF570}"/>
              </a:ext>
            </a:extLst>
          </p:cNvPr>
          <p:cNvSpPr/>
          <p:nvPr/>
        </p:nvSpPr>
        <p:spPr>
          <a:xfrm>
            <a:off x="2705100" y="2082800"/>
            <a:ext cx="1785938" cy="10922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000" b="1" dirty="0">
                <a:solidFill>
                  <a:schemeClr val="tx1"/>
                </a:solidFill>
              </a:rPr>
              <a:t>shining</a:t>
            </a:r>
          </a:p>
        </p:txBody>
      </p:sp>
      <p:sp>
        <p:nvSpPr>
          <p:cNvPr id="24" name="scaring">
            <a:extLst>
              <a:ext uri="{FF2B5EF4-FFF2-40B4-BE49-F238E27FC236}">
                <a16:creationId xmlns:a16="http://schemas.microsoft.com/office/drawing/2014/main" id="{46CB18C6-BC88-254B-8ABD-B0A45C32D56B}"/>
              </a:ext>
            </a:extLst>
          </p:cNvPr>
          <p:cNvSpPr/>
          <p:nvPr/>
        </p:nvSpPr>
        <p:spPr>
          <a:xfrm>
            <a:off x="4652963" y="2082800"/>
            <a:ext cx="1785937" cy="10922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000" b="1" dirty="0">
                <a:solidFill>
                  <a:schemeClr val="tx1"/>
                </a:solidFill>
              </a:rPr>
              <a:t>scaring</a:t>
            </a:r>
          </a:p>
        </p:txBody>
      </p:sp>
      <p:sp>
        <p:nvSpPr>
          <p:cNvPr id="25" name="hiker">
            <a:extLst>
              <a:ext uri="{FF2B5EF4-FFF2-40B4-BE49-F238E27FC236}">
                <a16:creationId xmlns:a16="http://schemas.microsoft.com/office/drawing/2014/main" id="{BC118A65-C8AB-DF42-ACE7-40FA49A88D9C}"/>
              </a:ext>
            </a:extLst>
          </p:cNvPr>
          <p:cNvSpPr/>
          <p:nvPr/>
        </p:nvSpPr>
        <p:spPr>
          <a:xfrm>
            <a:off x="6602413" y="2082800"/>
            <a:ext cx="1785937" cy="10922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000" b="1" dirty="0">
                <a:solidFill>
                  <a:schemeClr val="tx1"/>
                </a:solidFill>
              </a:rPr>
              <a:t>hiker</a:t>
            </a:r>
          </a:p>
        </p:txBody>
      </p:sp>
      <p:sp>
        <p:nvSpPr>
          <p:cNvPr id="26" name="nice">
            <a:extLst>
              <a:ext uri="{FF2B5EF4-FFF2-40B4-BE49-F238E27FC236}">
                <a16:creationId xmlns:a16="http://schemas.microsoft.com/office/drawing/2014/main" id="{09831E8E-F62E-9447-BB47-1C56FBDD299B}"/>
              </a:ext>
            </a:extLst>
          </p:cNvPr>
          <p:cNvSpPr/>
          <p:nvPr/>
        </p:nvSpPr>
        <p:spPr>
          <a:xfrm>
            <a:off x="755650" y="3289300"/>
            <a:ext cx="1785938" cy="10937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000" b="1" dirty="0">
                <a:solidFill>
                  <a:schemeClr val="tx1"/>
                </a:solidFill>
              </a:rPr>
              <a:t>nice</a:t>
            </a:r>
          </a:p>
        </p:txBody>
      </p:sp>
      <p:sp>
        <p:nvSpPr>
          <p:cNvPr id="27" name="hiked">
            <a:extLst>
              <a:ext uri="{FF2B5EF4-FFF2-40B4-BE49-F238E27FC236}">
                <a16:creationId xmlns:a16="http://schemas.microsoft.com/office/drawing/2014/main" id="{8AE9ABE8-8AF4-7440-852E-104A096E8DA6}"/>
              </a:ext>
            </a:extLst>
          </p:cNvPr>
          <p:cNvSpPr/>
          <p:nvPr/>
        </p:nvSpPr>
        <p:spPr>
          <a:xfrm>
            <a:off x="2705100" y="3289300"/>
            <a:ext cx="1785938" cy="109378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000" b="1" dirty="0">
                <a:solidFill>
                  <a:schemeClr val="tx1"/>
                </a:solidFill>
              </a:rPr>
              <a:t>hiked</a:t>
            </a:r>
          </a:p>
        </p:txBody>
      </p:sp>
      <p:sp>
        <p:nvSpPr>
          <p:cNvPr id="28" name="shiny">
            <a:extLst>
              <a:ext uri="{FF2B5EF4-FFF2-40B4-BE49-F238E27FC236}">
                <a16:creationId xmlns:a16="http://schemas.microsoft.com/office/drawing/2014/main" id="{CC499201-E628-DE4F-B071-B5A15AD36AEC}"/>
              </a:ext>
            </a:extLst>
          </p:cNvPr>
          <p:cNvSpPr/>
          <p:nvPr/>
        </p:nvSpPr>
        <p:spPr>
          <a:xfrm>
            <a:off x="4652963" y="3289300"/>
            <a:ext cx="1785937" cy="109378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000" b="1" dirty="0">
                <a:solidFill>
                  <a:schemeClr val="tx1"/>
                </a:solidFill>
              </a:rPr>
              <a:t>shiny</a:t>
            </a:r>
          </a:p>
        </p:txBody>
      </p:sp>
      <p:sp>
        <p:nvSpPr>
          <p:cNvPr id="29" name="nicest">
            <a:extLst>
              <a:ext uri="{FF2B5EF4-FFF2-40B4-BE49-F238E27FC236}">
                <a16:creationId xmlns:a16="http://schemas.microsoft.com/office/drawing/2014/main" id="{BCFE3D60-001A-B449-B5BC-29E46693B838}"/>
              </a:ext>
            </a:extLst>
          </p:cNvPr>
          <p:cNvSpPr/>
          <p:nvPr/>
        </p:nvSpPr>
        <p:spPr>
          <a:xfrm>
            <a:off x="6602413" y="3289300"/>
            <a:ext cx="1785937" cy="10937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000" b="1" dirty="0">
                <a:solidFill>
                  <a:schemeClr val="tx1"/>
                </a:solidFill>
              </a:rPr>
              <a:t>nicest</a:t>
            </a:r>
          </a:p>
        </p:txBody>
      </p:sp>
      <p:sp>
        <p:nvSpPr>
          <p:cNvPr id="30" name="shine">
            <a:extLst>
              <a:ext uri="{FF2B5EF4-FFF2-40B4-BE49-F238E27FC236}">
                <a16:creationId xmlns:a16="http://schemas.microsoft.com/office/drawing/2014/main" id="{089D8A5B-FD5B-2549-A992-7EA55A15E9E1}"/>
              </a:ext>
            </a:extLst>
          </p:cNvPr>
          <p:cNvSpPr/>
          <p:nvPr/>
        </p:nvSpPr>
        <p:spPr>
          <a:xfrm>
            <a:off x="755650" y="4497388"/>
            <a:ext cx="1785938" cy="109378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000" b="1" dirty="0">
                <a:solidFill>
                  <a:schemeClr val="tx1"/>
                </a:solidFill>
              </a:rPr>
              <a:t>shine</a:t>
            </a:r>
          </a:p>
        </p:txBody>
      </p:sp>
      <p:sp>
        <p:nvSpPr>
          <p:cNvPr id="31" name="nicer">
            <a:extLst>
              <a:ext uri="{FF2B5EF4-FFF2-40B4-BE49-F238E27FC236}">
                <a16:creationId xmlns:a16="http://schemas.microsoft.com/office/drawing/2014/main" id="{A79EFABD-BB48-AD40-A746-80DCBDED1361}"/>
              </a:ext>
            </a:extLst>
          </p:cNvPr>
          <p:cNvSpPr/>
          <p:nvPr/>
        </p:nvSpPr>
        <p:spPr>
          <a:xfrm>
            <a:off x="2705100" y="4497388"/>
            <a:ext cx="1785938" cy="109378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000" b="1" dirty="0">
                <a:solidFill>
                  <a:schemeClr val="tx1"/>
                </a:solidFill>
              </a:rPr>
              <a:t>nicer</a:t>
            </a:r>
          </a:p>
        </p:txBody>
      </p:sp>
      <p:sp>
        <p:nvSpPr>
          <p:cNvPr id="32" name="scare">
            <a:extLst>
              <a:ext uri="{FF2B5EF4-FFF2-40B4-BE49-F238E27FC236}">
                <a16:creationId xmlns:a16="http://schemas.microsoft.com/office/drawing/2014/main" id="{035A5C49-D04E-154D-967B-EE7471CD3A46}"/>
              </a:ext>
            </a:extLst>
          </p:cNvPr>
          <p:cNvSpPr/>
          <p:nvPr/>
        </p:nvSpPr>
        <p:spPr>
          <a:xfrm>
            <a:off x="4652963" y="4497388"/>
            <a:ext cx="1785937" cy="109378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000" b="1" dirty="0">
                <a:solidFill>
                  <a:schemeClr val="tx1"/>
                </a:solidFill>
              </a:rPr>
              <a:t>scare</a:t>
            </a:r>
          </a:p>
        </p:txBody>
      </p:sp>
      <p:sp>
        <p:nvSpPr>
          <p:cNvPr id="33" name="scary">
            <a:extLst>
              <a:ext uri="{FF2B5EF4-FFF2-40B4-BE49-F238E27FC236}">
                <a16:creationId xmlns:a16="http://schemas.microsoft.com/office/drawing/2014/main" id="{64EAE17E-0930-CC43-8F0E-538AF5F9B60A}"/>
              </a:ext>
            </a:extLst>
          </p:cNvPr>
          <p:cNvSpPr/>
          <p:nvPr/>
        </p:nvSpPr>
        <p:spPr>
          <a:xfrm>
            <a:off x="6602413" y="4497388"/>
            <a:ext cx="1785937" cy="109378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000" b="1" dirty="0">
                <a:solidFill>
                  <a:schemeClr val="tx1"/>
                </a:solidFill>
              </a:rPr>
              <a:t>scary</a:t>
            </a:r>
          </a:p>
        </p:txBody>
      </p:sp>
      <p:sp>
        <p:nvSpPr>
          <p:cNvPr id="3" name="1">
            <a:extLst>
              <a:ext uri="{FF2B5EF4-FFF2-40B4-BE49-F238E27FC236}">
                <a16:creationId xmlns:a16="http://schemas.microsoft.com/office/drawing/2014/main" id="{F18E352E-0C0F-974E-965A-7582D0CD4AB5}"/>
              </a:ext>
            </a:extLst>
          </p:cNvPr>
          <p:cNvSpPr/>
          <p:nvPr/>
        </p:nvSpPr>
        <p:spPr>
          <a:xfrm>
            <a:off x="755650" y="2082800"/>
            <a:ext cx="1785938" cy="1092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5400" b="1" dirty="0"/>
              <a:t>?</a:t>
            </a:r>
          </a:p>
        </p:txBody>
      </p:sp>
      <p:sp>
        <p:nvSpPr>
          <p:cNvPr id="11" name="2">
            <a:extLst>
              <a:ext uri="{FF2B5EF4-FFF2-40B4-BE49-F238E27FC236}">
                <a16:creationId xmlns:a16="http://schemas.microsoft.com/office/drawing/2014/main" id="{B0B0624B-9AA8-684B-9FF0-EBBFC566EF7B}"/>
              </a:ext>
            </a:extLst>
          </p:cNvPr>
          <p:cNvSpPr/>
          <p:nvPr/>
        </p:nvSpPr>
        <p:spPr>
          <a:xfrm>
            <a:off x="2705100" y="2082800"/>
            <a:ext cx="1785938" cy="1092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5400" b="1" dirty="0"/>
              <a:t>?</a:t>
            </a:r>
          </a:p>
        </p:txBody>
      </p:sp>
      <p:sp>
        <p:nvSpPr>
          <p:cNvPr id="12" name="3">
            <a:extLst>
              <a:ext uri="{FF2B5EF4-FFF2-40B4-BE49-F238E27FC236}">
                <a16:creationId xmlns:a16="http://schemas.microsoft.com/office/drawing/2014/main" id="{16B18AC4-0662-354A-B9F7-5AC70CB50348}"/>
              </a:ext>
            </a:extLst>
          </p:cNvPr>
          <p:cNvSpPr/>
          <p:nvPr/>
        </p:nvSpPr>
        <p:spPr>
          <a:xfrm>
            <a:off x="4652963" y="2082800"/>
            <a:ext cx="1785937" cy="1092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5400" b="1" dirty="0"/>
              <a:t>?</a:t>
            </a:r>
          </a:p>
        </p:txBody>
      </p:sp>
      <p:sp>
        <p:nvSpPr>
          <p:cNvPr id="13" name="4">
            <a:extLst>
              <a:ext uri="{FF2B5EF4-FFF2-40B4-BE49-F238E27FC236}">
                <a16:creationId xmlns:a16="http://schemas.microsoft.com/office/drawing/2014/main" id="{1C4C6019-6F76-E048-B5BA-205EBC5B3AFF}"/>
              </a:ext>
            </a:extLst>
          </p:cNvPr>
          <p:cNvSpPr/>
          <p:nvPr/>
        </p:nvSpPr>
        <p:spPr>
          <a:xfrm>
            <a:off x="6602413" y="2082800"/>
            <a:ext cx="1785937" cy="1092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5400" b="1" dirty="0"/>
              <a:t>?</a:t>
            </a:r>
          </a:p>
        </p:txBody>
      </p:sp>
      <p:sp>
        <p:nvSpPr>
          <p:cNvPr id="14" name="5">
            <a:extLst>
              <a:ext uri="{FF2B5EF4-FFF2-40B4-BE49-F238E27FC236}">
                <a16:creationId xmlns:a16="http://schemas.microsoft.com/office/drawing/2014/main" id="{CA89118D-1768-4443-AE3A-52152E2AEC82}"/>
              </a:ext>
            </a:extLst>
          </p:cNvPr>
          <p:cNvSpPr/>
          <p:nvPr/>
        </p:nvSpPr>
        <p:spPr>
          <a:xfrm>
            <a:off x="755650" y="3289300"/>
            <a:ext cx="1785938" cy="10937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5400" b="1" dirty="0"/>
              <a:t>?</a:t>
            </a:r>
          </a:p>
        </p:txBody>
      </p:sp>
      <p:sp>
        <p:nvSpPr>
          <p:cNvPr id="15" name="6">
            <a:extLst>
              <a:ext uri="{FF2B5EF4-FFF2-40B4-BE49-F238E27FC236}">
                <a16:creationId xmlns:a16="http://schemas.microsoft.com/office/drawing/2014/main" id="{864006A2-5ACB-DF41-8151-821ECFC81CF7}"/>
              </a:ext>
            </a:extLst>
          </p:cNvPr>
          <p:cNvSpPr/>
          <p:nvPr/>
        </p:nvSpPr>
        <p:spPr>
          <a:xfrm>
            <a:off x="2705100" y="3289300"/>
            <a:ext cx="1785938" cy="10937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5400" b="1" dirty="0"/>
              <a:t>?</a:t>
            </a:r>
          </a:p>
        </p:txBody>
      </p:sp>
      <p:sp>
        <p:nvSpPr>
          <p:cNvPr id="16" name="7">
            <a:extLst>
              <a:ext uri="{FF2B5EF4-FFF2-40B4-BE49-F238E27FC236}">
                <a16:creationId xmlns:a16="http://schemas.microsoft.com/office/drawing/2014/main" id="{F32A5722-1162-824C-936B-04B477DCD937}"/>
              </a:ext>
            </a:extLst>
          </p:cNvPr>
          <p:cNvSpPr/>
          <p:nvPr/>
        </p:nvSpPr>
        <p:spPr>
          <a:xfrm>
            <a:off x="4652963" y="3289300"/>
            <a:ext cx="1785937" cy="10937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5400" b="1" dirty="0"/>
              <a:t>?</a:t>
            </a:r>
          </a:p>
        </p:txBody>
      </p:sp>
      <p:sp>
        <p:nvSpPr>
          <p:cNvPr id="17" name="8">
            <a:extLst>
              <a:ext uri="{FF2B5EF4-FFF2-40B4-BE49-F238E27FC236}">
                <a16:creationId xmlns:a16="http://schemas.microsoft.com/office/drawing/2014/main" id="{395ACEAC-238E-A647-BD12-C2560220202F}"/>
              </a:ext>
            </a:extLst>
          </p:cNvPr>
          <p:cNvSpPr/>
          <p:nvPr/>
        </p:nvSpPr>
        <p:spPr>
          <a:xfrm>
            <a:off x="6602413" y="3289300"/>
            <a:ext cx="1785937" cy="10937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5400" b="1" dirty="0"/>
              <a:t>?</a:t>
            </a:r>
          </a:p>
        </p:txBody>
      </p:sp>
      <p:sp>
        <p:nvSpPr>
          <p:cNvPr id="18" name="9">
            <a:extLst>
              <a:ext uri="{FF2B5EF4-FFF2-40B4-BE49-F238E27FC236}">
                <a16:creationId xmlns:a16="http://schemas.microsoft.com/office/drawing/2014/main" id="{E8A1D16A-716A-0B48-A242-9BB36BD615A9}"/>
              </a:ext>
            </a:extLst>
          </p:cNvPr>
          <p:cNvSpPr/>
          <p:nvPr/>
        </p:nvSpPr>
        <p:spPr>
          <a:xfrm>
            <a:off x="755650" y="4497388"/>
            <a:ext cx="1785938" cy="10937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5400" b="1" dirty="0"/>
              <a:t>?</a:t>
            </a:r>
          </a:p>
        </p:txBody>
      </p:sp>
      <p:sp>
        <p:nvSpPr>
          <p:cNvPr id="19" name="10">
            <a:extLst>
              <a:ext uri="{FF2B5EF4-FFF2-40B4-BE49-F238E27FC236}">
                <a16:creationId xmlns:a16="http://schemas.microsoft.com/office/drawing/2014/main" id="{79C852A5-028C-7D4A-B46A-2A20D627C04C}"/>
              </a:ext>
            </a:extLst>
          </p:cNvPr>
          <p:cNvSpPr/>
          <p:nvPr/>
        </p:nvSpPr>
        <p:spPr>
          <a:xfrm>
            <a:off x="2705100" y="4497388"/>
            <a:ext cx="1785938" cy="10937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5400" b="1" dirty="0"/>
              <a:t>?</a:t>
            </a:r>
          </a:p>
        </p:txBody>
      </p:sp>
      <p:sp>
        <p:nvSpPr>
          <p:cNvPr id="20" name="11">
            <a:extLst>
              <a:ext uri="{FF2B5EF4-FFF2-40B4-BE49-F238E27FC236}">
                <a16:creationId xmlns:a16="http://schemas.microsoft.com/office/drawing/2014/main" id="{C330AC80-DF4F-F840-A8C6-F190D25CBD12}"/>
              </a:ext>
            </a:extLst>
          </p:cNvPr>
          <p:cNvSpPr/>
          <p:nvPr/>
        </p:nvSpPr>
        <p:spPr>
          <a:xfrm>
            <a:off x="4652963" y="4497388"/>
            <a:ext cx="1785937" cy="10937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5400" b="1" dirty="0"/>
              <a:t>?</a:t>
            </a:r>
          </a:p>
        </p:txBody>
      </p:sp>
      <p:sp>
        <p:nvSpPr>
          <p:cNvPr id="21" name="12">
            <a:extLst>
              <a:ext uri="{FF2B5EF4-FFF2-40B4-BE49-F238E27FC236}">
                <a16:creationId xmlns:a16="http://schemas.microsoft.com/office/drawing/2014/main" id="{3B86DC0F-4AD2-394D-8DE6-12099B5D2E99}"/>
              </a:ext>
            </a:extLst>
          </p:cNvPr>
          <p:cNvSpPr/>
          <p:nvPr/>
        </p:nvSpPr>
        <p:spPr>
          <a:xfrm>
            <a:off x="6602413" y="4497388"/>
            <a:ext cx="1785937" cy="10937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5400" b="1" dirty="0"/>
              <a:t>?</a:t>
            </a:r>
          </a:p>
        </p:txBody>
      </p:sp>
      <p:sp>
        <p:nvSpPr>
          <p:cNvPr id="28698" name="Rectangle 1">
            <a:extLst>
              <a:ext uri="{FF2B5EF4-FFF2-40B4-BE49-F238E27FC236}">
                <a16:creationId xmlns:a16="http://schemas.microsoft.com/office/drawing/2014/main" id="{3002496A-97C4-1C4B-BA4E-0B71D47C6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830888"/>
            <a:ext cx="7772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500">
                <a:solidFill>
                  <a:schemeClr val="tx1"/>
                </a:solidFill>
              </a:rPr>
              <a:t>(Click the cards again to turn them back over if the words are not all found in that turn.)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 nodeType="clickPar">
                      <p:stCondLst>
                        <p:cond delay="0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0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 nodeType="clickPar">
                      <p:stCondLst>
                        <p:cond delay="0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 nodeType="clickPar">
                      <p:stCondLst>
                        <p:cond delay="0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 nodeType="clickPar">
                      <p:stCondLst>
                        <p:cond delay="0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 nodeType="clickPar">
                      <p:stCondLst>
                        <p:cond delay="0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 nodeType="clickPar">
                      <p:stCondLst>
                        <p:cond delay="0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 nodeType="clickPar">
                      <p:stCondLst>
                        <p:cond delay="0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 nodeType="clickPar">
                      <p:stCondLst>
                        <p:cond delay="0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 nodeType="clickPar">
                      <p:stCondLst>
                        <p:cond delay="0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 nodeType="clickPar">
                      <p:stCondLst>
                        <p:cond delay="0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 nodeType="clickPar">
                      <p:stCondLst>
                        <p:cond delay="0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 nodeType="clickPar">
                      <p:stCondLst>
                        <p:cond delay="0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 nodeType="clickPar">
                      <p:stCondLst>
                        <p:cond delay="0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 nodeType="clickPar">
                      <p:stCondLst>
                        <p:cond delay="0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 nodeType="clickPar">
                      <p:stCondLst>
                        <p:cond delay="0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5">
            <a:extLst>
              <a:ext uri="{FF2B5EF4-FFF2-40B4-BE49-F238E27FC236}">
                <a16:creationId xmlns:a16="http://schemas.microsoft.com/office/drawing/2014/main" id="{6BE037F2-D08B-A54E-AF1C-C4BF9D51D734}"/>
              </a:ext>
            </a:extLst>
          </p:cNvPr>
          <p:cNvSpPr/>
          <p:nvPr/>
        </p:nvSpPr>
        <p:spPr>
          <a:xfrm>
            <a:off x="444500" y="769938"/>
            <a:ext cx="5432425" cy="454025"/>
          </a:xfrm>
          <a:prstGeom prst="homePlat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ysClr val="windowText" lastClr="000000"/>
                </a:solidFill>
              </a:rPr>
              <a:t>Here are your new spelling words to practise.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041DC5-2D2C-1F4D-92F5-57C98B918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7013" y="1455738"/>
            <a:ext cx="1974850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Twinkl SemiBold" pitchFamily="2" charset="77"/>
              </a:rPr>
              <a:t>hiking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Twinkl SemiBold" pitchFamily="2" charset="77"/>
              </a:rPr>
              <a:t>hiked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Twinkl SemiBold" pitchFamily="2" charset="77"/>
              </a:rPr>
              <a:t>hiker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Twinkl SemiBold" pitchFamily="2" charset="77"/>
              </a:rPr>
              <a:t>nicer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Twinkl SemiBold" pitchFamily="2" charset="77"/>
              </a:rPr>
              <a:t>nicest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3E9FF8-C4D9-F944-A6F3-96C28F37B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5150" y="1455738"/>
            <a:ext cx="1973263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77"/>
                <a:ea typeface="Sassoon Infant Rg" panose="02000503030000020003" pitchFamily="2" charset="0"/>
                <a:cs typeface="Sassoon Infant Rg" panose="02000503030000020003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Twinkl SemiBold" pitchFamily="2" charset="77"/>
              </a:rPr>
              <a:t>shiny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Twinkl SemiBold" pitchFamily="2" charset="77"/>
              </a:rPr>
              <a:t>being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Twinkl SemiBold" pitchFamily="2" charset="77"/>
              </a:rPr>
              <a:t>shining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Twinkl SemiBold" pitchFamily="2" charset="77"/>
              </a:rPr>
              <a:t>scary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Twinkl SemiBold" pitchFamily="2" charset="77"/>
              </a:rPr>
              <a:t>scaring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9F19CBB-5B04-6845-89B5-0463CDAFFB98}"/>
              </a:ext>
            </a:extLst>
          </p:cNvPr>
          <p:cNvSpPr/>
          <p:nvPr/>
        </p:nvSpPr>
        <p:spPr>
          <a:xfrm>
            <a:off x="611188" y="3429000"/>
            <a:ext cx="2252662" cy="1271588"/>
          </a:xfrm>
          <a:custGeom>
            <a:avLst/>
            <a:gdLst>
              <a:gd name="connsiteX0" fmla="*/ 827703 w 1661716"/>
              <a:gd name="connsiteY0" fmla="*/ 0 h 1118534"/>
              <a:gd name="connsiteX1" fmla="*/ 1005777 w 1661716"/>
              <a:gd name="connsiteY1" fmla="*/ 83979 h 1118534"/>
              <a:gd name="connsiteX2" fmla="*/ 1018162 w 1661716"/>
              <a:gd name="connsiteY2" fmla="*/ 104392 h 1118534"/>
              <a:gd name="connsiteX3" fmla="*/ 1025904 w 1661716"/>
              <a:gd name="connsiteY3" fmla="*/ 92909 h 1118534"/>
              <a:gd name="connsiteX4" fmla="*/ 1174735 w 1661716"/>
              <a:gd name="connsiteY4" fmla="*/ 31261 h 1118534"/>
              <a:gd name="connsiteX5" fmla="*/ 1368674 w 1661716"/>
              <a:gd name="connsiteY5" fmla="*/ 159812 h 1118534"/>
              <a:gd name="connsiteX6" fmla="*/ 1380097 w 1661716"/>
              <a:gd name="connsiteY6" fmla="*/ 216392 h 1118534"/>
              <a:gd name="connsiteX7" fmla="*/ 1408818 w 1661716"/>
              <a:gd name="connsiteY7" fmla="*/ 207476 h 1118534"/>
              <a:gd name="connsiteX8" fmla="*/ 1451237 w 1661716"/>
              <a:gd name="connsiteY8" fmla="*/ 203200 h 1118534"/>
              <a:gd name="connsiteX9" fmla="*/ 1661716 w 1661716"/>
              <a:gd name="connsiteY9" fmla="*/ 413679 h 1118534"/>
              <a:gd name="connsiteX10" fmla="*/ 1613653 w 1661716"/>
              <a:gd name="connsiteY10" fmla="*/ 547563 h 1118534"/>
              <a:gd name="connsiteX11" fmla="*/ 1587460 w 1661716"/>
              <a:gd name="connsiteY11" fmla="*/ 570240 h 1118534"/>
              <a:gd name="connsiteX12" fmla="*/ 1600068 w 1661716"/>
              <a:gd name="connsiteY12" fmla="*/ 578741 h 1118534"/>
              <a:gd name="connsiteX13" fmla="*/ 1661716 w 1661716"/>
              <a:gd name="connsiteY13" fmla="*/ 727572 h 1118534"/>
              <a:gd name="connsiteX14" fmla="*/ 1451237 w 1661716"/>
              <a:gd name="connsiteY14" fmla="*/ 938051 h 1118534"/>
              <a:gd name="connsiteX15" fmla="*/ 1369309 w 1661716"/>
              <a:gd name="connsiteY15" fmla="*/ 921511 h 1118534"/>
              <a:gd name="connsiteX16" fmla="*/ 1356208 w 1661716"/>
              <a:gd name="connsiteY16" fmla="*/ 912678 h 1118534"/>
              <a:gd name="connsiteX17" fmla="*/ 1323566 w 1661716"/>
              <a:gd name="connsiteY17" fmla="*/ 961092 h 1118534"/>
              <a:gd name="connsiteX18" fmla="*/ 1174735 w 1661716"/>
              <a:gd name="connsiteY18" fmla="*/ 1022740 h 1118534"/>
              <a:gd name="connsiteX19" fmla="*/ 1092807 w 1661716"/>
              <a:gd name="connsiteY19" fmla="*/ 1006200 h 1118534"/>
              <a:gd name="connsiteX20" fmla="*/ 1059890 w 1661716"/>
              <a:gd name="connsiteY20" fmla="*/ 984006 h 1118534"/>
              <a:gd name="connsiteX21" fmla="*/ 1029222 w 1661716"/>
              <a:gd name="connsiteY21" fmla="*/ 1034555 h 1118534"/>
              <a:gd name="connsiteX22" fmla="*/ 851148 w 1661716"/>
              <a:gd name="connsiteY22" fmla="*/ 1118534 h 1118534"/>
              <a:gd name="connsiteX23" fmla="*/ 638513 w 1661716"/>
              <a:gd name="connsiteY23" fmla="*/ 977590 h 1118534"/>
              <a:gd name="connsiteX24" fmla="*/ 635258 w 1661716"/>
              <a:gd name="connsiteY24" fmla="*/ 961466 h 1118534"/>
              <a:gd name="connsiteX25" fmla="*/ 568909 w 1661716"/>
              <a:gd name="connsiteY25" fmla="*/ 1006200 h 1118534"/>
              <a:gd name="connsiteX26" fmla="*/ 486981 w 1661716"/>
              <a:gd name="connsiteY26" fmla="*/ 1022740 h 1118534"/>
              <a:gd name="connsiteX27" fmla="*/ 338150 w 1661716"/>
              <a:gd name="connsiteY27" fmla="*/ 961092 h 1118534"/>
              <a:gd name="connsiteX28" fmla="*/ 305508 w 1661716"/>
              <a:gd name="connsiteY28" fmla="*/ 912678 h 1118534"/>
              <a:gd name="connsiteX29" fmla="*/ 292407 w 1661716"/>
              <a:gd name="connsiteY29" fmla="*/ 921511 h 1118534"/>
              <a:gd name="connsiteX30" fmla="*/ 210479 w 1661716"/>
              <a:gd name="connsiteY30" fmla="*/ 938051 h 1118534"/>
              <a:gd name="connsiteX31" fmla="*/ 0 w 1661716"/>
              <a:gd name="connsiteY31" fmla="*/ 727572 h 1118534"/>
              <a:gd name="connsiteX32" fmla="*/ 61648 w 1661716"/>
              <a:gd name="connsiteY32" fmla="*/ 578741 h 1118534"/>
              <a:gd name="connsiteX33" fmla="*/ 73685 w 1661716"/>
              <a:gd name="connsiteY33" fmla="*/ 570626 h 1118534"/>
              <a:gd name="connsiteX34" fmla="*/ 61648 w 1661716"/>
              <a:gd name="connsiteY34" fmla="*/ 562510 h 1118534"/>
              <a:gd name="connsiteX35" fmla="*/ 0 w 1661716"/>
              <a:gd name="connsiteY35" fmla="*/ 413679 h 1118534"/>
              <a:gd name="connsiteX36" fmla="*/ 210479 w 1661716"/>
              <a:gd name="connsiteY36" fmla="*/ 203200 h 1118534"/>
              <a:gd name="connsiteX37" fmla="*/ 252898 w 1661716"/>
              <a:gd name="connsiteY37" fmla="*/ 207476 h 1118534"/>
              <a:gd name="connsiteX38" fmla="*/ 281620 w 1661716"/>
              <a:gd name="connsiteY38" fmla="*/ 216392 h 1118534"/>
              <a:gd name="connsiteX39" fmla="*/ 293043 w 1661716"/>
              <a:gd name="connsiteY39" fmla="*/ 159812 h 1118534"/>
              <a:gd name="connsiteX40" fmla="*/ 486981 w 1661716"/>
              <a:gd name="connsiteY40" fmla="*/ 31261 h 1118534"/>
              <a:gd name="connsiteX41" fmla="*/ 604662 w 1661716"/>
              <a:gd name="connsiteY41" fmla="*/ 67208 h 1118534"/>
              <a:gd name="connsiteX42" fmla="*/ 641943 w 1661716"/>
              <a:gd name="connsiteY42" fmla="*/ 101083 h 1118534"/>
              <a:gd name="connsiteX43" fmla="*/ 664524 w 1661716"/>
              <a:gd name="connsiteY43" fmla="*/ 67591 h 1118534"/>
              <a:gd name="connsiteX44" fmla="*/ 827703 w 1661716"/>
              <a:gd name="connsiteY44" fmla="*/ 0 h 111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661716" h="1118534">
                <a:moveTo>
                  <a:pt x="827703" y="0"/>
                </a:moveTo>
                <a:cubicBezTo>
                  <a:pt x="899394" y="0"/>
                  <a:pt x="963450" y="32691"/>
                  <a:pt x="1005777" y="83979"/>
                </a:cubicBezTo>
                <a:lnTo>
                  <a:pt x="1018162" y="104392"/>
                </a:lnTo>
                <a:lnTo>
                  <a:pt x="1025904" y="92909"/>
                </a:lnTo>
                <a:cubicBezTo>
                  <a:pt x="1063993" y="54820"/>
                  <a:pt x="1116613" y="31261"/>
                  <a:pt x="1174735" y="31261"/>
                </a:cubicBezTo>
                <a:cubicBezTo>
                  <a:pt x="1261918" y="31261"/>
                  <a:pt x="1336721" y="84268"/>
                  <a:pt x="1368674" y="159812"/>
                </a:cubicBezTo>
                <a:lnTo>
                  <a:pt x="1380097" y="216392"/>
                </a:lnTo>
                <a:lnTo>
                  <a:pt x="1408818" y="207476"/>
                </a:lnTo>
                <a:cubicBezTo>
                  <a:pt x="1422520" y="204673"/>
                  <a:pt x="1436707" y="203200"/>
                  <a:pt x="1451237" y="203200"/>
                </a:cubicBezTo>
                <a:cubicBezTo>
                  <a:pt x="1567481" y="203200"/>
                  <a:pt x="1661716" y="297435"/>
                  <a:pt x="1661716" y="413679"/>
                </a:cubicBezTo>
                <a:cubicBezTo>
                  <a:pt x="1661716" y="464536"/>
                  <a:pt x="1643679" y="511180"/>
                  <a:pt x="1613653" y="547563"/>
                </a:cubicBezTo>
                <a:lnTo>
                  <a:pt x="1587460" y="570240"/>
                </a:lnTo>
                <a:lnTo>
                  <a:pt x="1600068" y="578741"/>
                </a:lnTo>
                <a:cubicBezTo>
                  <a:pt x="1638157" y="616830"/>
                  <a:pt x="1661716" y="669450"/>
                  <a:pt x="1661716" y="727572"/>
                </a:cubicBezTo>
                <a:cubicBezTo>
                  <a:pt x="1661716" y="843816"/>
                  <a:pt x="1567481" y="938051"/>
                  <a:pt x="1451237" y="938051"/>
                </a:cubicBezTo>
                <a:cubicBezTo>
                  <a:pt x="1422176" y="938051"/>
                  <a:pt x="1394491" y="932161"/>
                  <a:pt x="1369309" y="921511"/>
                </a:cubicBezTo>
                <a:lnTo>
                  <a:pt x="1356208" y="912678"/>
                </a:lnTo>
                <a:lnTo>
                  <a:pt x="1323566" y="961092"/>
                </a:lnTo>
                <a:cubicBezTo>
                  <a:pt x="1285477" y="999181"/>
                  <a:pt x="1232857" y="1022740"/>
                  <a:pt x="1174735" y="1022740"/>
                </a:cubicBezTo>
                <a:cubicBezTo>
                  <a:pt x="1145674" y="1022740"/>
                  <a:pt x="1117989" y="1016850"/>
                  <a:pt x="1092807" y="1006200"/>
                </a:cubicBezTo>
                <a:lnTo>
                  <a:pt x="1059890" y="984006"/>
                </a:lnTo>
                <a:lnTo>
                  <a:pt x="1029222" y="1034555"/>
                </a:lnTo>
                <a:cubicBezTo>
                  <a:pt x="986895" y="1085843"/>
                  <a:pt x="922839" y="1118534"/>
                  <a:pt x="851148" y="1118534"/>
                </a:cubicBezTo>
                <a:cubicBezTo>
                  <a:pt x="755560" y="1118534"/>
                  <a:pt x="673546" y="1060417"/>
                  <a:pt x="638513" y="977590"/>
                </a:cubicBezTo>
                <a:lnTo>
                  <a:pt x="635258" y="961466"/>
                </a:lnTo>
                <a:lnTo>
                  <a:pt x="568909" y="1006200"/>
                </a:lnTo>
                <a:cubicBezTo>
                  <a:pt x="543728" y="1016850"/>
                  <a:pt x="516042" y="1022740"/>
                  <a:pt x="486981" y="1022740"/>
                </a:cubicBezTo>
                <a:cubicBezTo>
                  <a:pt x="428859" y="1022740"/>
                  <a:pt x="376239" y="999181"/>
                  <a:pt x="338150" y="961092"/>
                </a:cubicBezTo>
                <a:lnTo>
                  <a:pt x="305508" y="912678"/>
                </a:lnTo>
                <a:lnTo>
                  <a:pt x="292407" y="921511"/>
                </a:lnTo>
                <a:cubicBezTo>
                  <a:pt x="267226" y="932161"/>
                  <a:pt x="239540" y="938051"/>
                  <a:pt x="210479" y="938051"/>
                </a:cubicBezTo>
                <a:cubicBezTo>
                  <a:pt x="94235" y="938051"/>
                  <a:pt x="0" y="843816"/>
                  <a:pt x="0" y="727572"/>
                </a:cubicBezTo>
                <a:cubicBezTo>
                  <a:pt x="0" y="669450"/>
                  <a:pt x="23559" y="616830"/>
                  <a:pt x="61648" y="578741"/>
                </a:cubicBezTo>
                <a:lnTo>
                  <a:pt x="73685" y="570626"/>
                </a:lnTo>
                <a:lnTo>
                  <a:pt x="61648" y="562510"/>
                </a:lnTo>
                <a:cubicBezTo>
                  <a:pt x="23559" y="524421"/>
                  <a:pt x="0" y="471801"/>
                  <a:pt x="0" y="413679"/>
                </a:cubicBezTo>
                <a:cubicBezTo>
                  <a:pt x="0" y="297435"/>
                  <a:pt x="94235" y="203200"/>
                  <a:pt x="210479" y="203200"/>
                </a:cubicBezTo>
                <a:cubicBezTo>
                  <a:pt x="225010" y="203200"/>
                  <a:pt x="239196" y="204673"/>
                  <a:pt x="252898" y="207476"/>
                </a:cubicBezTo>
                <a:lnTo>
                  <a:pt x="281620" y="216392"/>
                </a:lnTo>
                <a:lnTo>
                  <a:pt x="293043" y="159812"/>
                </a:lnTo>
                <a:cubicBezTo>
                  <a:pt x="324995" y="84268"/>
                  <a:pt x="399798" y="31261"/>
                  <a:pt x="486981" y="31261"/>
                </a:cubicBezTo>
                <a:cubicBezTo>
                  <a:pt x="530573" y="31261"/>
                  <a:pt x="571069" y="44513"/>
                  <a:pt x="604662" y="67208"/>
                </a:cubicBezTo>
                <a:lnTo>
                  <a:pt x="641943" y="101083"/>
                </a:lnTo>
                <a:lnTo>
                  <a:pt x="664524" y="67591"/>
                </a:lnTo>
                <a:cubicBezTo>
                  <a:pt x="706285" y="25830"/>
                  <a:pt x="763978" y="0"/>
                  <a:pt x="827703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Ins="21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 SemiBold" pitchFamily="2" charset="0"/>
              </a:rPr>
              <a:t>Work hard to learn them!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EFDC57-BDB7-2249-8BCF-E2771E943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72"/>
          <a:stretch>
            <a:fillRect/>
          </a:stretch>
        </p:blipFill>
        <p:spPr bwMode="auto">
          <a:xfrm>
            <a:off x="2357438" y="4156075"/>
            <a:ext cx="4429125" cy="225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  <p:bldP spid="8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  <a:extLst>
              <a:ext uri="{FF2B5EF4-FFF2-40B4-BE49-F238E27FC236}">
                <a16:creationId xmlns:a16="http://schemas.microsoft.com/office/drawing/2014/main" id="{2626B258-C45D-264A-9802-7CEEA46C9FD7}"/>
              </a:ext>
            </a:extLst>
          </p:cNvPr>
          <p:cNvSpPr/>
          <p:nvPr/>
        </p:nvSpPr>
        <p:spPr>
          <a:xfrm>
            <a:off x="7470775" y="5788025"/>
            <a:ext cx="1558925" cy="1069975"/>
          </a:xfrm>
          <a:prstGeom prst="rect">
            <a:avLst/>
          </a:prstGeom>
          <a:solidFill>
            <a:srgbClr val="6B388C">
              <a:alpha val="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2391</TotalTime>
  <Words>578</Words>
  <Application>Microsoft Macintosh PowerPoint</Application>
  <PresentationFormat>On-screen Show (4:3)</PresentationFormat>
  <Paragraphs>127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Roboto</vt:lpstr>
      <vt:lpstr>Arial</vt:lpstr>
      <vt:lpstr>Tuffy</vt:lpstr>
      <vt:lpstr>Twinkl</vt:lpstr>
      <vt:lpstr>Twinkl SemiBold</vt:lpstr>
      <vt:lpstr>CCW Cursive Writing 1</vt:lpstr>
      <vt:lpstr>Calibri</vt:lpstr>
      <vt:lpstr>Office Theme</vt:lpstr>
      <vt:lpstr>English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Twinkl</dc:creator>
  <cp:lastModifiedBy>Lauren Rasberry</cp:lastModifiedBy>
  <cp:revision>144</cp:revision>
  <dcterms:created xsi:type="dcterms:W3CDTF">2014-10-01T16:09:27Z</dcterms:created>
  <dcterms:modified xsi:type="dcterms:W3CDTF">2021-04-14T10:53:39Z</dcterms:modified>
</cp:coreProperties>
</file>